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310" r:id="rId5"/>
    <p:sldId id="309" r:id="rId6"/>
    <p:sldId id="311" r:id="rId7"/>
    <p:sldId id="312" r:id="rId8"/>
    <p:sldId id="306" r:id="rId9"/>
    <p:sldId id="316" r:id="rId10"/>
    <p:sldId id="305" r:id="rId11"/>
    <p:sldId id="315" r:id="rId12"/>
    <p:sldId id="322" r:id="rId13"/>
    <p:sldId id="314" r:id="rId14"/>
    <p:sldId id="318" r:id="rId15"/>
    <p:sldId id="317" r:id="rId16"/>
    <p:sldId id="323" r:id="rId17"/>
    <p:sldId id="319" r:id="rId18"/>
    <p:sldId id="324" r:id="rId19"/>
    <p:sldId id="320" r:id="rId20"/>
    <p:sldId id="321" r:id="rId21"/>
    <p:sldId id="302" r:id="rId22"/>
    <p:sldId id="303" r:id="rId23"/>
    <p:sldId id="2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E24"/>
    <a:srgbClr val="617C1C"/>
    <a:srgbClr val="AD8642"/>
    <a:srgbClr val="FFFFFF"/>
    <a:srgbClr val="735932"/>
    <a:srgbClr val="F5FAE8"/>
    <a:srgbClr val="9EAE68"/>
    <a:srgbClr val="909E5B"/>
    <a:srgbClr val="96A55E"/>
    <a:srgbClr val="47697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8" autoAdjust="0"/>
    <p:restoredTop sz="95394" autoAdjust="0"/>
  </p:normalViewPr>
  <p:slideViewPr>
    <p:cSldViewPr snapToGrid="0">
      <p:cViewPr>
        <p:scale>
          <a:sx n="75" d="100"/>
          <a:sy n="75" d="100"/>
        </p:scale>
        <p:origin x="984" y="13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Model</a:t>
            </a:r>
            <a:r>
              <a:rPr lang="en-US" baseline="0" dirty="0"/>
              <a:t> </a:t>
            </a:r>
            <a:r>
              <a:rPr lang="en-US" baseline="0" dirty="0" err="1"/>
              <a:t>Comparision</a:t>
            </a:r>
            <a:endParaRPr lang="en-US"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R² Score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0">
                  <c:v>Random Forest</c:v>
                </c:pt>
                <c:pt idx="1">
                  <c:v>KNN</c:v>
                </c:pt>
                <c:pt idx="2">
                  <c:v>Decision Tree</c:v>
                </c:pt>
                <c:pt idx="3">
                  <c:v>Linear Regression</c:v>
                </c:pt>
                <c:pt idx="4">
                  <c:v>Ridge Regression</c:v>
                </c:pt>
                <c:pt idx="5">
                  <c:v>Lasso Regression</c:v>
                </c:pt>
              </c:strCache>
            </c:strRef>
          </c:cat>
          <c:val>
            <c:numRef>
              <c:f>Sheet1!$B$2:$B$7</c:f>
              <c:numCache>
                <c:formatCode>General</c:formatCode>
                <c:ptCount val="6"/>
                <c:pt idx="0">
                  <c:v>98.486000000000004</c:v>
                </c:pt>
                <c:pt idx="1">
                  <c:v>98.238699999999994</c:v>
                </c:pt>
                <c:pt idx="2">
                  <c:v>97.648300000000006</c:v>
                </c:pt>
                <c:pt idx="3">
                  <c:v>74.86</c:v>
                </c:pt>
                <c:pt idx="4">
                  <c:v>74.849999999999994</c:v>
                </c:pt>
                <c:pt idx="5">
                  <c:v>74.849999999999994</c:v>
                </c:pt>
              </c:numCache>
            </c:numRef>
          </c:val>
          <c:extLst>
            <c:ext xmlns:c16="http://schemas.microsoft.com/office/drawing/2014/chart" uri="{C3380CC4-5D6E-409C-BE32-E72D297353CC}">
              <c16:uniqueId val="{00000000-7BE8-4AC1-A19D-9EE08E73008F}"/>
            </c:ext>
          </c:extLst>
        </c:ser>
        <c:ser>
          <c:idx val="1"/>
          <c:order val="1"/>
          <c:tx>
            <c:strRef>
              <c:f>Sheet1!$C$1</c:f>
              <c:strCache>
                <c:ptCount val="1"/>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Sheet1!$A$2:$A$7</c:f>
              <c:strCache>
                <c:ptCount val="6"/>
                <c:pt idx="0">
                  <c:v>Random Forest</c:v>
                </c:pt>
                <c:pt idx="1">
                  <c:v>KNN</c:v>
                </c:pt>
                <c:pt idx="2">
                  <c:v>Decision Tree</c:v>
                </c:pt>
                <c:pt idx="3">
                  <c:v>Linear Regression</c:v>
                </c:pt>
                <c:pt idx="4">
                  <c:v>Ridge Regression</c:v>
                </c:pt>
                <c:pt idx="5">
                  <c:v>Lasso Regression</c:v>
                </c:pt>
              </c:strCache>
            </c:strRef>
          </c:cat>
          <c:val>
            <c:numRef>
              <c:f>Sheet1!$C$2:$C$7</c:f>
              <c:numCache>
                <c:formatCode>General</c:formatCode>
                <c:ptCount val="6"/>
              </c:numCache>
            </c:numRef>
          </c:val>
          <c:extLst>
            <c:ext xmlns:c16="http://schemas.microsoft.com/office/drawing/2014/chart" uri="{C3380CC4-5D6E-409C-BE32-E72D297353CC}">
              <c16:uniqueId val="{00000001-7BE8-4AC1-A19D-9EE08E73008F}"/>
            </c:ext>
          </c:extLst>
        </c:ser>
        <c:ser>
          <c:idx val="2"/>
          <c:order val="2"/>
          <c:tx>
            <c:strRef>
              <c:f>Sheet1!$D$1</c:f>
              <c:strCache>
                <c:ptCount val="1"/>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Sheet1!$A$2:$A$7</c:f>
              <c:strCache>
                <c:ptCount val="6"/>
                <c:pt idx="0">
                  <c:v>Random Forest</c:v>
                </c:pt>
                <c:pt idx="1">
                  <c:v>KNN</c:v>
                </c:pt>
                <c:pt idx="2">
                  <c:v>Decision Tree</c:v>
                </c:pt>
                <c:pt idx="3">
                  <c:v>Linear Regression</c:v>
                </c:pt>
                <c:pt idx="4">
                  <c:v>Ridge Regression</c:v>
                </c:pt>
                <c:pt idx="5">
                  <c:v>Lasso Regression</c:v>
                </c:pt>
              </c:strCache>
            </c:strRef>
          </c:cat>
          <c:val>
            <c:numRef>
              <c:f>Sheet1!$D$2:$D$7</c:f>
              <c:numCache>
                <c:formatCode>General</c:formatCode>
                <c:ptCount val="6"/>
              </c:numCache>
            </c:numRef>
          </c:val>
          <c:extLst>
            <c:ext xmlns:c16="http://schemas.microsoft.com/office/drawing/2014/chart" uri="{C3380CC4-5D6E-409C-BE32-E72D297353CC}">
              <c16:uniqueId val="{00000002-7BE8-4AC1-A19D-9EE08E73008F}"/>
            </c:ext>
          </c:extLst>
        </c:ser>
        <c:dLbls>
          <c:showLegendKey val="0"/>
          <c:showVal val="0"/>
          <c:showCatName val="0"/>
          <c:showSerName val="0"/>
          <c:showPercent val="0"/>
          <c:showBubbleSize val="0"/>
        </c:dLbls>
        <c:gapWidth val="115"/>
        <c:overlap val="-20"/>
        <c:axId val="1103281263"/>
        <c:axId val="1103272623"/>
      </c:barChart>
      <c:catAx>
        <c:axId val="1103281263"/>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03272623"/>
        <c:crosses val="autoZero"/>
        <c:auto val="1"/>
        <c:lblAlgn val="ctr"/>
        <c:lblOffset val="100"/>
        <c:noMultiLvlLbl val="0"/>
      </c:catAx>
      <c:valAx>
        <c:axId val="110327262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03281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05-Aug-25</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05-Aug-25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1"/>
            </a:solidFill>
          </a:ln>
        </p:spPr>
        <p:txBody>
          <a:bodyPr lIns="914400" tIns="91440" rIns="914400" anchor="ctr"/>
          <a:lstStyle>
            <a:lvl1pPr algn="ctr">
              <a:defRPr sz="5400" b="1" cap="all" spc="100" baseline="0">
                <a:solidFill>
                  <a:schemeClr val="accent1"/>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5E8994-67B0-7A02-C300-3232691564F0}"/>
              </a:ext>
              <a:ext uri="{C183D7F6-B498-43B3-948B-1728B52AA6E4}">
                <adec:decorative xmlns:adec="http://schemas.microsoft.com/office/drawing/2017/decorative" val="1"/>
              </a:ext>
            </a:extLst>
          </p:cNvPr>
          <p:cNvSpPr/>
          <p:nvPr userDrawn="1"/>
        </p:nvSpPr>
        <p:spPr>
          <a:xfrm>
            <a:off x="4532671" y="0"/>
            <a:ext cx="7659329" cy="6858000"/>
          </a:xfrm>
          <a:prstGeom prst="rect">
            <a:avLst/>
          </a:prstGeom>
          <a:solidFill>
            <a:schemeClr val="accent2">
              <a:lumMod val="40000"/>
              <a:lumOff val="6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933791" y="787869"/>
            <a:ext cx="2743200" cy="2142144"/>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Click to add title</a:t>
            </a:r>
          </a:p>
        </p:txBody>
      </p:sp>
      <p:sp>
        <p:nvSpPr>
          <p:cNvPr id="12" name="Text Placeholder 11">
            <a:extLst>
              <a:ext uri="{FF2B5EF4-FFF2-40B4-BE49-F238E27FC236}">
                <a16:creationId xmlns:a16="http://schemas.microsoft.com/office/drawing/2014/main" id="{2EA6B5C4-24E3-C021-071B-DFF6C6CC497B}"/>
              </a:ext>
            </a:extLst>
          </p:cNvPr>
          <p:cNvSpPr>
            <a:spLocks noGrp="1"/>
          </p:cNvSpPr>
          <p:nvPr>
            <p:ph type="body" sz="quarter" idx="16" hasCustomPrompt="1"/>
          </p:nvPr>
        </p:nvSpPr>
        <p:spPr>
          <a:xfrm>
            <a:off x="933449" y="3429000"/>
            <a:ext cx="2920796" cy="2927350"/>
          </a:xfrm>
          <a:prstGeom prst="rect">
            <a:avLst/>
          </a:prstGeom>
        </p:spPr>
        <p:txBody>
          <a:bodyP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600" spc="100" baseline="0"/>
            </a:lvl2pPr>
            <a:lvl3pPr marL="914400" indent="0">
              <a:lnSpc>
                <a:spcPct val="125000"/>
              </a:lnSpc>
              <a:spcBef>
                <a:spcPts val="0"/>
              </a:spcBef>
              <a:spcAft>
                <a:spcPts val="600"/>
              </a:spcAft>
              <a:buNone/>
              <a:defRPr sz="1400" spc="100" baseline="0"/>
            </a:lvl3pPr>
            <a:lvl4pPr marL="1371600" indent="0">
              <a:lnSpc>
                <a:spcPct val="125000"/>
              </a:lnSpc>
              <a:spcBef>
                <a:spcPts val="0"/>
              </a:spcBef>
              <a:spcAft>
                <a:spcPts val="600"/>
              </a:spcAft>
              <a:buNone/>
              <a:defRPr sz="1200" spc="100" baseline="0"/>
            </a:lvl4pPr>
            <a:lvl5pPr marL="1828800" indent="0">
              <a:lnSpc>
                <a:spcPct val="125000"/>
              </a:lnSpc>
              <a:spcBef>
                <a:spcPts val="0"/>
              </a:spcBef>
              <a:spcAft>
                <a:spcPts val="600"/>
              </a:spcAft>
              <a:buNone/>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5220928" y="787869"/>
            <a:ext cx="6292646" cy="5432263"/>
          </a:xfrm>
          <a:prstGeom prst="rect">
            <a:avLst/>
          </a:prstGeom>
        </p:spPr>
        <p:txBody>
          <a:bodyPr/>
          <a:lstStyle>
            <a:lvl1pPr marL="0" indent="0" algn="ctr">
              <a:buNone/>
              <a:defRPr sz="1800" cap="all" baseline="0">
                <a:solidFill>
                  <a:schemeClr val="tx1"/>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10559" y="1"/>
            <a:ext cx="4952999" cy="2182482"/>
          </a:xfrm>
          <a:prstGeom prst="rect">
            <a:avLst/>
          </a:prstGeom>
          <a:solidFill>
            <a:schemeClr val="accent2">
              <a:alpha val="92000"/>
            </a:schemeClr>
          </a:solidFill>
        </p:spPr>
        <p:txBody>
          <a:bodyPr lIns="731520" rIns="731520" anchor="ctr"/>
          <a:lstStyle>
            <a:lvl1pPr algn="ctr">
              <a:defRPr sz="2400" cap="all" spc="100" baseline="0">
                <a:solidFill>
                  <a:schemeClr val="bg1"/>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942932" y="0"/>
            <a:ext cx="7249067" cy="2182483"/>
          </a:xfrm>
          <a:prstGeom prst="rect">
            <a:avLst/>
          </a:prstGeom>
        </p:spPr>
        <p:txBody>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2924355"/>
            <a:ext cx="3769525" cy="3300645"/>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6" name="Content Placeholder 5">
            <a:extLst>
              <a:ext uri="{FF2B5EF4-FFF2-40B4-BE49-F238E27FC236}">
                <a16:creationId xmlns:a16="http://schemas.microsoft.com/office/drawing/2014/main" id="{46E5C19A-AE6A-FEDE-6B3C-9B1701F4C501}"/>
              </a:ext>
            </a:extLst>
          </p:cNvPr>
          <p:cNvSpPr>
            <a:spLocks noGrp="1"/>
          </p:cNvSpPr>
          <p:nvPr>
            <p:ph sz="quarter" idx="13" hasCustomPrompt="1"/>
          </p:nvPr>
        </p:nvSpPr>
        <p:spPr>
          <a:xfrm>
            <a:off x="4933262" y="2932801"/>
            <a:ext cx="6411912" cy="3300851"/>
          </a:xfrm>
          <a:prstGeom prst="rect">
            <a:avLst/>
          </a:prstGeom>
        </p:spPr>
        <p:txBody>
          <a:bodyPr/>
          <a:lstStyle>
            <a:lvl1pPr marL="283464" indent="-283464">
              <a:lnSpc>
                <a:spcPct val="125000"/>
              </a:lnSpc>
              <a:spcBef>
                <a:spcPts val="0"/>
              </a:spcBef>
              <a:spcAft>
                <a:spcPts val="0"/>
              </a:spcAft>
              <a:defRPr sz="1800" spc="100" baseline="0"/>
            </a:lvl1pPr>
            <a:lvl2pPr marL="914400" indent="-283464">
              <a:lnSpc>
                <a:spcPct val="125000"/>
              </a:lnSpc>
              <a:spcBef>
                <a:spcPts val="0"/>
              </a:spcBef>
              <a:spcAft>
                <a:spcPts val="0"/>
              </a:spcAft>
              <a:defRPr sz="1800" spc="100" baseline="0"/>
            </a:lvl2pPr>
            <a:lvl3pPr marL="1371600" indent="-283464">
              <a:lnSpc>
                <a:spcPct val="125000"/>
              </a:lnSpc>
              <a:spcBef>
                <a:spcPts val="0"/>
              </a:spcBef>
              <a:spcAft>
                <a:spcPts val="0"/>
              </a:spcAft>
              <a:defRPr sz="1800" spc="100" baseline="0"/>
            </a:lvl3pPr>
            <a:lvl4pPr marL="1828800" indent="-283464">
              <a:lnSpc>
                <a:spcPct val="125000"/>
              </a:lnSpc>
              <a:spcBef>
                <a:spcPts val="0"/>
              </a:spcBef>
              <a:spcAft>
                <a:spcPts val="0"/>
              </a:spcAft>
              <a:defRPr sz="1800" spc="100" baseline="0"/>
            </a:lvl4pPr>
            <a:lvl5pPr marL="2286000" indent="-283464">
              <a:lnSpc>
                <a:spcPct val="125000"/>
              </a:lnSpc>
              <a:spcBef>
                <a:spcPts val="0"/>
              </a:spcBef>
              <a:spcAft>
                <a:spcPts val="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6722F2-1968-8B82-9382-187D808D9CAE}"/>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838200" y="241541"/>
            <a:ext cx="10515600" cy="1215894"/>
          </a:xfrm>
          <a:prstGeom prst="rect">
            <a:avLst/>
          </a:prstGeom>
        </p:spPr>
        <p:txBody>
          <a:bodyPr anchor="b"/>
          <a:lstStyle>
            <a:lvl1pPr algn="ctr">
              <a:defRPr sz="2400" cap="all" spc="100" baseline="0">
                <a:solidFill>
                  <a:schemeClr val="tx2"/>
                </a:solidFill>
              </a:defRPr>
            </a:lvl1pPr>
          </a:lstStyle>
          <a:p>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859468" y="2674190"/>
            <a:ext cx="10494331" cy="360584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130061" y="1541398"/>
            <a:ext cx="4442603" cy="2124827"/>
          </a:xfrm>
          <a:prstGeom prst="rect">
            <a:avLst/>
          </a:prstGeom>
          <a:noFill/>
          <a:ln w="28575">
            <a:solidFill>
              <a:schemeClr val="tx1"/>
            </a:solidFill>
          </a:ln>
        </p:spPr>
        <p:txBody>
          <a:bodyPr anchor="ctr"/>
          <a:lstStyle>
            <a:lvl1pPr algn="ctr">
              <a:defRPr sz="2400" cap="all" spc="100" baseline="0">
                <a:solidFill>
                  <a:schemeClr val="tx1"/>
                </a:solidFill>
              </a:defRPr>
            </a:lvl1pPr>
          </a:lstStyle>
          <a:p>
            <a:r>
              <a:rPr lang="en-US" dirty="0"/>
              <a:t>Add 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1130061" y="3984426"/>
            <a:ext cx="4442603" cy="2424999"/>
          </a:xfrm>
          <a:prstGeom prst="rect">
            <a:avLst/>
          </a:prstGeom>
        </p:spPr>
        <p:txBody>
          <a:bodyPr anchor="t"/>
          <a:lstStyle>
            <a:lvl1pPr marL="0" indent="0" algn="ctr">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6771736" y="0"/>
            <a:ext cx="5420263" cy="6858000"/>
          </a:xfrm>
          <a:prstGeom prst="rect">
            <a:avLst/>
          </a:prstGeo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4257799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0" y="0"/>
            <a:ext cx="6772276" cy="6858000"/>
          </a:xfrm>
          <a:prstGeom prst="rect">
            <a:avLst/>
          </a:prstGeom>
          <a:solidFill>
            <a:schemeClr val="accent4">
              <a:lumMod val="60000"/>
              <a:lumOff val="40000"/>
            </a:schemeClr>
          </a:solidFill>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224747" y="2365057"/>
            <a:ext cx="4377400" cy="2160644"/>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2" name="Text Placeholder 11">
            <a:extLst>
              <a:ext uri="{FF2B5EF4-FFF2-40B4-BE49-F238E27FC236}">
                <a16:creationId xmlns:a16="http://schemas.microsoft.com/office/drawing/2014/main" id="{FB3EFFF7-FFC6-16DF-B4AB-DD5A1A1DA92A}"/>
              </a:ext>
            </a:extLst>
          </p:cNvPr>
          <p:cNvSpPr>
            <a:spLocks noGrp="1"/>
          </p:cNvSpPr>
          <p:nvPr>
            <p:ph type="body" sz="quarter" idx="12" hasCustomPrompt="1"/>
          </p:nvPr>
        </p:nvSpPr>
        <p:spPr>
          <a:xfrm>
            <a:off x="3427896" y="0"/>
            <a:ext cx="3344379" cy="6858000"/>
          </a:xfrm>
          <a:custGeom>
            <a:avLst/>
            <a:gdLst>
              <a:gd name="connsiteX0" fmla="*/ 0 w 3344379"/>
              <a:gd name="connsiteY0" fmla="*/ 0 h 6858000"/>
              <a:gd name="connsiteX1" fmla="*/ 3344379 w 3344379"/>
              <a:gd name="connsiteY1" fmla="*/ 0 h 6858000"/>
              <a:gd name="connsiteX2" fmla="*/ 3344379 w 3344379"/>
              <a:gd name="connsiteY2" fmla="*/ 6858000 h 6858000"/>
              <a:gd name="connsiteX3" fmla="*/ 0 w 33443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44379" h="6858000">
                <a:moveTo>
                  <a:pt x="0" y="0"/>
                </a:moveTo>
                <a:lnTo>
                  <a:pt x="3344379" y="0"/>
                </a:lnTo>
                <a:lnTo>
                  <a:pt x="3344379" y="6858000"/>
                </a:lnTo>
                <a:lnTo>
                  <a:pt x="0" y="6858000"/>
                </a:lnTo>
                <a:close/>
              </a:path>
            </a:pathLst>
          </a:custGeom>
          <a:solidFill>
            <a:schemeClr val="accent5">
              <a:alpha val="10000"/>
            </a:schemeClr>
          </a:solidFill>
        </p:spPr>
        <p:txBody>
          <a:bodyPr wrap="square">
            <a:noAutofit/>
          </a:bodyPr>
          <a:lstStyle>
            <a:lvl1pPr marL="0" indent="0">
              <a:buNone/>
              <a:defRPr>
                <a:noFill/>
              </a:defRPr>
            </a:lvl1pPr>
          </a:lstStyle>
          <a:p>
            <a:pPr lvl="0"/>
            <a:r>
              <a:rPr lang="en-US" dirty="0"/>
              <a:t>Blank</a:t>
            </a:r>
          </a:p>
        </p:txBody>
      </p:sp>
      <p:sp>
        <p:nvSpPr>
          <p:cNvPr id="6" name="Text Placeholder 5">
            <a:extLst>
              <a:ext uri="{FF2B5EF4-FFF2-40B4-BE49-F238E27FC236}">
                <a16:creationId xmlns:a16="http://schemas.microsoft.com/office/drawing/2014/main" id="{DE6E802E-B214-0AE3-69C8-CBCA885C703A}"/>
              </a:ext>
            </a:extLst>
          </p:cNvPr>
          <p:cNvSpPr>
            <a:spLocks noGrp="1"/>
          </p:cNvSpPr>
          <p:nvPr>
            <p:ph type="body" sz="quarter" idx="11" hasCustomPrompt="1"/>
          </p:nvPr>
        </p:nvSpPr>
        <p:spPr>
          <a:xfrm>
            <a:off x="7835900" y="2071688"/>
            <a:ext cx="3773488" cy="2732087"/>
          </a:xfrm>
          <a:prstGeom prst="rect">
            <a:avLst/>
          </a:prstGeom>
        </p:spPr>
        <p:txBody>
          <a:bodyPr anchor="ct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800" spc="100" baseline="0"/>
            </a:lvl2pPr>
            <a:lvl3pPr marL="914400" indent="0">
              <a:lnSpc>
                <a:spcPct val="125000"/>
              </a:lnSpc>
              <a:spcBef>
                <a:spcPts val="0"/>
              </a:spcBef>
              <a:spcAft>
                <a:spcPts val="600"/>
              </a:spcAft>
              <a:buNone/>
              <a:defRPr sz="1800" spc="100" baseline="0"/>
            </a:lvl3pPr>
            <a:lvl4pPr marL="1371600" indent="0">
              <a:lnSpc>
                <a:spcPct val="125000"/>
              </a:lnSpc>
              <a:spcBef>
                <a:spcPts val="0"/>
              </a:spcBef>
              <a:spcAft>
                <a:spcPts val="600"/>
              </a:spcAft>
              <a:buNone/>
              <a:defRPr sz="1800" spc="100" baseline="0"/>
            </a:lvl4pPr>
            <a:lvl5pPr marL="1828800" indent="0">
              <a:lnSpc>
                <a:spcPct val="125000"/>
              </a:lnSpc>
              <a:spcBef>
                <a:spcPts val="0"/>
              </a:spcBef>
              <a:spcAft>
                <a:spcPts val="600"/>
              </a:spcAft>
              <a:buNone/>
              <a:defRPr sz="1800" spc="1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5"/>
            </a:solidFill>
          </a:ln>
        </p:spPr>
        <p:txBody>
          <a:bodyPr lIns="914400" tIns="182880" rIns="914400" anchor="ctr"/>
          <a:lstStyle>
            <a:lvl1pPr algn="ctr">
              <a:defRPr sz="5400" b="1"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73712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C6C658-B6F5-98D2-4D95-EA3030D6F090}"/>
              </a:ext>
              <a:ext uri="{C183D7F6-B498-43B3-948B-1728B52AA6E4}">
                <adec:decorative xmlns:adec="http://schemas.microsoft.com/office/drawing/2017/decorative" val="1"/>
              </a:ext>
            </a:extLst>
          </p:cNvPr>
          <p:cNvSpPr/>
          <p:nvPr userDrawn="1"/>
        </p:nvSpPr>
        <p:spPr>
          <a:xfrm>
            <a:off x="-20322" y="-7084"/>
            <a:ext cx="12212321"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250065" y="2372810"/>
            <a:ext cx="4352081" cy="2129742"/>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6789480" y="0"/>
            <a:ext cx="5394960" cy="6858000"/>
          </a:xfrm>
          <a:prstGeom prst="rect">
            <a:avLst/>
          </a:prstGeom>
        </p:spPr>
        <p:txBody>
          <a:bodyPr/>
          <a:lstStyle>
            <a:lvl1pPr marL="0" indent="0" algn="ctr">
              <a:buNone/>
              <a:defRPr/>
            </a:lvl1pPr>
          </a:lstStyle>
          <a:p>
            <a:r>
              <a:rPr lang="en-US" dirty="0"/>
              <a:t>Click to add photo</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3FAF69-7EBE-817B-DCEA-4A1595820E3E}"/>
              </a:ext>
              <a:ext uri="{C183D7F6-B498-43B3-948B-1728B52AA6E4}">
                <adec:decorative xmlns:adec="http://schemas.microsoft.com/office/drawing/2017/decorative" val="1"/>
              </a:ext>
            </a:extLst>
          </p:cNvPr>
          <p:cNvSpPr/>
          <p:nvPr userDrawn="1"/>
        </p:nvSpPr>
        <p:spPr>
          <a:xfrm>
            <a:off x="-1" y="-7515"/>
            <a:ext cx="4661648" cy="6871651"/>
          </a:xfrm>
          <a:prstGeom prst="rect">
            <a:avLst/>
          </a:prstGeom>
          <a:solidFill>
            <a:srgbClr val="476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636608" y="804862"/>
            <a:ext cx="3401992" cy="5121375"/>
          </a:xfrm>
          <a:prstGeom prst="rect">
            <a:avLst/>
          </a:prstGeom>
          <a:ln w="28575">
            <a:noFill/>
          </a:ln>
        </p:spPr>
        <p:txBody>
          <a:bodyPr anchor="ctr"/>
          <a:lstStyle>
            <a:lvl1pPr algn="ctr">
              <a:defRPr sz="2400" cap="all" spc="100" baseline="0">
                <a:solidFill>
                  <a:schemeClr val="bg1"/>
                </a:solidFill>
              </a:defRPr>
            </a:lvl1pPr>
          </a:lstStyle>
          <a:p>
            <a:r>
              <a:rPr lang="en-US" dirty="0"/>
              <a:t>Title</a:t>
            </a:r>
          </a:p>
        </p:txBody>
      </p:sp>
      <p:sp>
        <p:nvSpPr>
          <p:cNvPr id="6" name="Content Placeholder 5">
            <a:extLst>
              <a:ext uri="{FF2B5EF4-FFF2-40B4-BE49-F238E27FC236}">
                <a16:creationId xmlns:a16="http://schemas.microsoft.com/office/drawing/2014/main" id="{6F4F9403-8AE5-DF79-EFCF-E99EABB83417}"/>
              </a:ext>
            </a:extLst>
          </p:cNvPr>
          <p:cNvSpPr>
            <a:spLocks noGrp="1"/>
          </p:cNvSpPr>
          <p:nvPr>
            <p:ph sz="quarter" idx="10" hasCustomPrompt="1"/>
          </p:nvPr>
        </p:nvSpPr>
        <p:spPr>
          <a:xfrm>
            <a:off x="5579338" y="804863"/>
            <a:ext cx="5716587" cy="5248276"/>
          </a:xfrm>
          <a:prstGeom prst="rect">
            <a:avLst/>
          </a:prstGeom>
        </p:spPr>
        <p:txBody>
          <a:bodyPr anchor="ctr"/>
          <a:lstStyle>
            <a:lvl1pPr marL="283464" indent="-283464">
              <a:lnSpc>
                <a:spcPct val="125000"/>
              </a:lnSpc>
              <a:spcBef>
                <a:spcPts val="0"/>
              </a:spcBef>
              <a:spcAft>
                <a:spcPts val="600"/>
              </a:spcAft>
              <a:defRPr sz="1800"/>
            </a:lvl1pPr>
            <a:lvl2pPr marL="731520" indent="-283464">
              <a:lnSpc>
                <a:spcPct val="125000"/>
              </a:lnSpc>
              <a:spcBef>
                <a:spcPts val="0"/>
              </a:spcBef>
              <a:spcAft>
                <a:spcPts val="600"/>
              </a:spcAft>
              <a:defRPr sz="1800"/>
            </a:lvl2pPr>
            <a:lvl3pPr marL="1097280" indent="-283464">
              <a:lnSpc>
                <a:spcPct val="125000"/>
              </a:lnSpc>
              <a:spcBef>
                <a:spcPts val="0"/>
              </a:spcBef>
              <a:spcAft>
                <a:spcPts val="600"/>
              </a:spcAft>
              <a:defRPr sz="1800"/>
            </a:lvl3pPr>
            <a:lvl4pPr marL="1463040" indent="-283464">
              <a:lnSpc>
                <a:spcPct val="125000"/>
              </a:lnSpc>
              <a:spcBef>
                <a:spcPts val="0"/>
              </a:spcBef>
              <a:spcAft>
                <a:spcPts val="600"/>
              </a:spcAft>
              <a:defRPr sz="1800"/>
            </a:lvl4pPr>
            <a:lvl5pPr marL="1828800" indent="-283464">
              <a:lnSpc>
                <a:spcPct val="125000"/>
              </a:lnSpc>
              <a:spcBef>
                <a:spcPts val="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6647727" y="2060294"/>
            <a:ext cx="4359795" cy="2141316"/>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0" y="-9009"/>
            <a:ext cx="5521124" cy="6878584"/>
          </a:xfrm>
          <a:prstGeom prst="rect">
            <a:avLst/>
          </a:prstGeom>
        </p:spPr>
        <p:txBody>
          <a:bodyPr/>
          <a:lstStyle>
            <a:lvl1pPr marL="0" indent="0" algn="ctr">
              <a:buNone/>
              <a:defRPr/>
            </a:lvl1pPr>
          </a:lstStyle>
          <a:p>
            <a:r>
              <a:rPr lang="en-US" dirty="0"/>
              <a:t>Click to add photo</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6670878" y="4550199"/>
            <a:ext cx="4359795" cy="1790164"/>
          </a:xfrm>
          <a:prstGeom prst="rect">
            <a:avLst/>
          </a:prstGeom>
        </p:spPr>
        <p:txBody>
          <a:bodyPr anchor="t"/>
          <a:lstStyle>
            <a:lvl1pPr marL="0" indent="0" algn="ctr">
              <a:lnSpc>
                <a:spcPct val="80000"/>
              </a:lnSpc>
              <a:spcBef>
                <a:spcPts val="0"/>
              </a:spcBef>
              <a:buNone/>
              <a:defRPr sz="1800" b="1" cap="all" spc="100" baseline="0">
                <a:solidFill>
                  <a:schemeClr val="accent4">
                    <a:lumMod val="50000"/>
                  </a:schemeClr>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1912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706056"/>
            <a:ext cx="6323957" cy="1088020"/>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sz="2000"/>
            </a:lvl1pPr>
          </a:lstStyle>
          <a:p>
            <a:r>
              <a:rPr lang="en-US" dirty="0"/>
              <a:t>Click to add photo</a:t>
            </a:r>
          </a:p>
        </p:txBody>
      </p:sp>
      <p:sp>
        <p:nvSpPr>
          <p:cNvPr id="6" name="Content Placeholder 5">
            <a:extLst>
              <a:ext uri="{FF2B5EF4-FFF2-40B4-BE49-F238E27FC236}">
                <a16:creationId xmlns:a16="http://schemas.microsoft.com/office/drawing/2014/main" id="{3BC3273F-AE8F-21E6-A06E-52686D65496D}"/>
              </a:ext>
            </a:extLst>
          </p:cNvPr>
          <p:cNvSpPr>
            <a:spLocks noGrp="1"/>
          </p:cNvSpPr>
          <p:nvPr>
            <p:ph sz="quarter" idx="11" hasCustomPrompt="1"/>
          </p:nvPr>
        </p:nvSpPr>
        <p:spPr>
          <a:xfrm>
            <a:off x="5135563" y="2291786"/>
            <a:ext cx="301783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A011C768-FB8E-F917-0CF9-C9B7DA4CAA62}"/>
              </a:ext>
            </a:extLst>
          </p:cNvPr>
          <p:cNvSpPr>
            <a:spLocks noGrp="1"/>
          </p:cNvSpPr>
          <p:nvPr>
            <p:ph sz="quarter" idx="12" hasCustomPrompt="1"/>
          </p:nvPr>
        </p:nvSpPr>
        <p:spPr>
          <a:xfrm>
            <a:off x="8473281" y="2294680"/>
            <a:ext cx="313612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D970D0-182D-96E3-04B5-5D634F9C4F08}"/>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226143"/>
            <a:ext cx="10515600" cy="1229033"/>
          </a:xfrm>
          <a:prstGeom prst="rect">
            <a:avLst/>
          </a:prstGeom>
        </p:spPr>
        <p:txBody>
          <a:bodyPr anchor="b"/>
          <a:lstStyle>
            <a:lvl1pPr algn="ctr">
              <a:defRPr sz="2400" cap="all" spc="100" baseline="0">
                <a:solidFill>
                  <a:schemeClr val="tx2">
                    <a:lumMod val="7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9E453354-6167-7227-F443-F984688CC493}"/>
              </a:ext>
            </a:extLst>
          </p:cNvPr>
          <p:cNvSpPr>
            <a:spLocks noGrp="1"/>
          </p:cNvSpPr>
          <p:nvPr>
            <p:ph sz="quarter" idx="10" hasCustomPrompt="1"/>
          </p:nvPr>
        </p:nvSpPr>
        <p:spPr>
          <a:xfrm>
            <a:off x="849775" y="2858625"/>
            <a:ext cx="3941763" cy="3338513"/>
          </a:xfrm>
          <a:prstGeom prst="rect">
            <a:avLst/>
          </a:prstGeom>
        </p:spPr>
        <p:txBody>
          <a:bodyPr/>
          <a:lstStyle>
            <a:lvl1pPr marL="347472" indent="-347472">
              <a:lnSpc>
                <a:spcPct val="125000"/>
              </a:lnSpc>
              <a:spcBef>
                <a:spcPts val="0"/>
              </a:spcBef>
              <a:spcAft>
                <a:spcPts val="600"/>
              </a:spcAft>
              <a:buFont typeface="+mj-lt"/>
              <a:buAutoNum type="arabicPeriod"/>
              <a:defRPr sz="1800" spc="100" baseline="0"/>
            </a:lvl1pPr>
            <a:lvl2pPr marL="685800" indent="-347472">
              <a:lnSpc>
                <a:spcPct val="125000"/>
              </a:lnSpc>
              <a:spcBef>
                <a:spcPts val="0"/>
              </a:spcBef>
              <a:spcAft>
                <a:spcPts val="600"/>
              </a:spcAft>
              <a:buFont typeface="+mj-lt"/>
              <a:buAutoNum type="alphaLcPeriod"/>
              <a:defRPr sz="1600" spc="100" baseline="0"/>
            </a:lvl2pPr>
            <a:lvl3pPr marL="1143000" indent="-347472">
              <a:lnSpc>
                <a:spcPct val="125000"/>
              </a:lnSpc>
              <a:spcBef>
                <a:spcPts val="0"/>
              </a:spcBef>
              <a:spcAft>
                <a:spcPts val="600"/>
              </a:spcAft>
              <a:buFont typeface="+mj-lt"/>
              <a:buAutoNum type="arabicParenR"/>
              <a:defRPr sz="1400" spc="100" baseline="0"/>
            </a:lvl3pPr>
            <a:lvl4pPr marL="1600200" indent="-347472">
              <a:lnSpc>
                <a:spcPct val="125000"/>
              </a:lnSpc>
              <a:spcBef>
                <a:spcPts val="0"/>
              </a:spcBef>
              <a:spcAft>
                <a:spcPts val="600"/>
              </a:spcAft>
              <a:buFont typeface="+mj-lt"/>
              <a:buAutoNum type="alphaLcParenR"/>
              <a:defRPr sz="1200" spc="100" baseline="0"/>
            </a:lvl4pPr>
            <a:lvl5pPr marL="2057400" indent="-347472">
              <a:lnSpc>
                <a:spcPct val="125000"/>
              </a:lnSpc>
              <a:spcBef>
                <a:spcPts val="0"/>
              </a:spcBef>
              <a:spcAft>
                <a:spcPts val="600"/>
              </a:spcAft>
              <a:buFont typeface="+mj-lt"/>
              <a:buAutoNum type="romanLcPeriod"/>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7">
            <a:extLst>
              <a:ext uri="{FF2B5EF4-FFF2-40B4-BE49-F238E27FC236}">
                <a16:creationId xmlns:a16="http://schemas.microsoft.com/office/drawing/2014/main" id="{DDA14B5C-C6A4-65FB-34DD-E1C0FF465FF7}"/>
              </a:ext>
            </a:extLst>
          </p:cNvPr>
          <p:cNvSpPr>
            <a:spLocks noGrp="1"/>
          </p:cNvSpPr>
          <p:nvPr>
            <p:ph sz="quarter" idx="11" hasCustomPrompt="1"/>
          </p:nvPr>
        </p:nvSpPr>
        <p:spPr>
          <a:xfrm>
            <a:off x="5342681" y="2858625"/>
            <a:ext cx="6011119" cy="3338513"/>
          </a:xfrm>
          <a:prstGeom prst="rect">
            <a:avLst/>
          </a:prstGeom>
        </p:spPr>
        <p:txBody>
          <a:bodyPr/>
          <a:lstStyle>
            <a:lvl1pPr marL="0" indent="0">
              <a:lnSpc>
                <a:spcPct val="125000"/>
              </a:lnSpc>
              <a:spcBef>
                <a:spcPts val="0"/>
              </a:spcBef>
              <a:spcAft>
                <a:spcPts val="600"/>
              </a:spcAft>
              <a:buFont typeface="+mj-lt"/>
              <a:buNone/>
              <a:defRPr sz="1800" spc="100" baseline="0"/>
            </a:lvl1pPr>
            <a:lvl2pPr marL="285750" indent="-285750">
              <a:lnSpc>
                <a:spcPct val="125000"/>
              </a:lnSpc>
              <a:spcBef>
                <a:spcPts val="0"/>
              </a:spcBef>
              <a:spcAft>
                <a:spcPts val="600"/>
              </a:spcAft>
              <a:buFont typeface="Arial" panose="020B0604020202020204" pitchFamily="34" charset="0"/>
              <a:buChar char="•"/>
              <a:defRPr sz="1800" spc="100" baseline="0"/>
            </a:lvl2pPr>
            <a:lvl3pPr marL="685800" indent="-285750">
              <a:lnSpc>
                <a:spcPct val="125000"/>
              </a:lnSpc>
              <a:spcBef>
                <a:spcPts val="0"/>
              </a:spcBef>
              <a:spcAft>
                <a:spcPts val="600"/>
              </a:spcAft>
              <a:buFont typeface="Arial" panose="020B0604020202020204" pitchFamily="34" charset="0"/>
              <a:buChar char="•"/>
              <a:defRPr sz="1800" spc="100" baseline="0"/>
            </a:lvl3pPr>
            <a:lvl4pPr marL="1143000" indent="-285750">
              <a:lnSpc>
                <a:spcPct val="125000"/>
              </a:lnSpc>
              <a:spcBef>
                <a:spcPts val="0"/>
              </a:spcBef>
              <a:spcAft>
                <a:spcPts val="600"/>
              </a:spcAft>
              <a:buFont typeface="Arial" panose="020B0604020202020204" pitchFamily="34" charset="0"/>
              <a:buChar char="•"/>
              <a:defRPr sz="1800" spc="100" baseline="0"/>
            </a:lvl4pPr>
            <a:lvl5pPr marL="1600200" indent="-285750">
              <a:lnSpc>
                <a:spcPct val="125000"/>
              </a:lnSpc>
              <a:spcBef>
                <a:spcPts val="0"/>
              </a:spcBef>
              <a:spcAft>
                <a:spcPts val="600"/>
              </a:spcAft>
              <a:buFont typeface="Arial" panose="020B0604020202020204" pitchFamily="34" charset="0"/>
              <a:buChar char="•"/>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914400" y="766915"/>
            <a:ext cx="2782529" cy="21630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864796" y="960385"/>
            <a:ext cx="6341212" cy="1969628"/>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716594"/>
            <a:ext cx="12192000" cy="3141406"/>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73" r:id="rId3"/>
    <p:sldLayoutId id="2147483669" r:id="rId4"/>
    <p:sldLayoutId id="2147483651" r:id="rId5"/>
    <p:sldLayoutId id="2147483671" r:id="rId6"/>
    <p:sldLayoutId id="2147483652" r:id="rId7"/>
    <p:sldLayoutId id="2147483653" r:id="rId8"/>
    <p:sldLayoutId id="2147483650" r:id="rId9"/>
    <p:sldLayoutId id="2147483664" r:id="rId10"/>
    <p:sldLayoutId id="2147483659" r:id="rId11"/>
    <p:sldLayoutId id="2147483662" r:id="rId12"/>
    <p:sldLayoutId id="214748367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en.wikipedia.org/wiki/Centre_for_Development_of_Advanced_Comput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hyperlink" Target="https://en.wikipedia.org/wiki/Centre_for_Development_of_Advanced_Comput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hyperlink" Target="https://en.wikipedia.org/wiki/Centre_for_Development_of_Advanced_Computing" TargetMode="Externa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jpg"/><Relationship Id="rId1" Type="http://schemas.openxmlformats.org/officeDocument/2006/relationships/slideLayout" Target="../slideLayouts/slideLayout12.xml"/><Relationship Id="rId5" Type="http://schemas.openxmlformats.org/officeDocument/2006/relationships/hyperlink" Target="https://en.wikipedia.org/wiki/Centre_for_Development_of_Advanced_Computing"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hyperlink" Target="https://en.wikipedia.org/wiki/Centre_for_Development_of_Advanced_Computing" TargetMode="External"/><Relationship Id="rId2" Type="http://schemas.openxmlformats.org/officeDocument/2006/relationships/image" Target="../media/image18.jpg"/><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hyperlink" Target="https://rpi-experiences.blogspot.com/2018/" TargetMode="External"/><Relationship Id="rId13" Type="http://schemas.openxmlformats.org/officeDocument/2006/relationships/hyperlink" Target="https://en.wikipedia.org/wiki/Centre_for_Development_of_Advanced_Computing" TargetMode="External"/><Relationship Id="rId3" Type="http://schemas.openxmlformats.org/officeDocument/2006/relationships/hyperlink" Target="https://code.kx.com/q/cloud/" TargetMode="External"/><Relationship Id="rId7" Type="http://schemas.openxmlformats.org/officeDocument/2006/relationships/image" Target="../media/image24.png"/><Relationship Id="rId12"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Layout" Target="../slideLayouts/slideLayout1.xml"/><Relationship Id="rId6" Type="http://schemas.openxmlformats.org/officeDocument/2006/relationships/hyperlink" Target="https://devopedia.org/flask" TargetMode="External"/><Relationship Id="rId11" Type="http://schemas.openxmlformats.org/officeDocument/2006/relationships/hyperlink" Target="https://ourkofe.tistory.com/186" TargetMode="External"/><Relationship Id="rId5" Type="http://schemas.openxmlformats.org/officeDocument/2006/relationships/image" Target="../media/image23.png"/><Relationship Id="rId10" Type="http://schemas.openxmlformats.org/officeDocument/2006/relationships/image" Target="../media/image25.png"/><Relationship Id="rId4" Type="http://schemas.openxmlformats.org/officeDocument/2006/relationships/hyperlink" Target="https://creativecommons.org/licenses/by/3.0/" TargetMode="External"/><Relationship Id="rId9" Type="http://schemas.openxmlformats.org/officeDocument/2006/relationships/hyperlink" Target="https://creativecommons.org/licenses/by-sa/3.0/"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en/night-sky-moon-stars-midnight-315204/" TargetMode="External"/><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hyperlink" Target="https://en.wikipedia.org/wiki/Centre_for_Development_of_Advanced_Computing"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hyperlink" Target="https://pxhere.com/en/photo/728882" TargetMode="External"/><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hyperlink" Target="https://en.wikipedia.org/wiki/Centre_for_Development_of_Advanced_Computing"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s://www.piqsels.com/en/public-domain-photo-jpisy" TargetMode="External"/><Relationship Id="rId2" Type="http://schemas.openxmlformats.org/officeDocument/2006/relationships/image" Target="../media/image29.jpg"/><Relationship Id="rId1" Type="http://schemas.openxmlformats.org/officeDocument/2006/relationships/slideLayout" Target="../slideLayouts/slideLayout9.xml"/><Relationship Id="rId6" Type="http://schemas.openxmlformats.org/officeDocument/2006/relationships/hyperlink" Target="https://en.wikipedia.org/wiki/Centre_for_Development_of_Advanced_Computing" TargetMode="External"/><Relationship Id="rId5" Type="http://schemas.openxmlformats.org/officeDocument/2006/relationships/image" Target="../media/image2.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hyperlink" Target="https://www.freestock.com/free-videos/basketball-rolling-cam-2754965" TargetMode="External"/><Relationship Id="rId7" Type="http://schemas.openxmlformats.org/officeDocument/2006/relationships/hyperlink" Target="https://en.wikipedia.org/wiki/Centre_for_Development_of_Advanced_Computing" TargetMode="External"/><Relationship Id="rId2" Type="http://schemas.openxmlformats.org/officeDocument/2006/relationships/image" Target="../media/image31.jpg"/><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30.jpe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en.wikipedia.org/wiki/Centre_for_Development_of_Advanced_Computin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hyperlink" Target="https://en.wikipedia.org/wiki/Centre_for_Development_of_Advanced_Comput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hyperlink" Target="https://en.wikipedia.org/wiki/Centre_for_Development_of_Advanced_Comput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hyperlink" Target="https://en.wikipedia.org/wiki/Centre_for_Development_of_Advanced_Comput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hyperlink" Target="https://en.wikipedia.org/wiki/Centre_for_Development_of_Advanced_Comput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en.wikipedia.org/wiki/Centre_for_Development_of_Advanced_Computing" TargetMode="External"/><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hyperlink" Target="https://aiimpacts.org/2015/05/" TargetMode="Externa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en.wikipedia.org/wiki/Centre_for_Development_of_Advanced_Computing" TargetMode="External"/><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hyperlink" Target="https://en.wikipedia.org/wiki/Centre_for_Development_of_Advanced_Computing" TargetMode="External"/><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lose-up of a green field">
            <a:extLst>
              <a:ext uri="{FF2B5EF4-FFF2-40B4-BE49-F238E27FC236}">
                <a16:creationId xmlns:a16="http://schemas.microsoft.com/office/drawing/2014/main" id="{FE4A4B5C-D71A-0CFA-A601-EB93F13F5AA0}"/>
              </a:ext>
            </a:extLst>
          </p:cNvPr>
          <p:cNvPicPr>
            <a:picLocks noGrp="1" noChangeAspect="1"/>
          </p:cNvPicPr>
          <p:nvPr>
            <p:ph type="pic" sz="quarter" idx="10"/>
          </p:nvPr>
        </p:nvPicPr>
        <p:blipFill>
          <a:blip r:embed="rId2">
            <a:alphaModFix amt="50000"/>
          </a:blip>
          <a:srcRect/>
          <a:stretch/>
        </p:blipFill>
        <p:spPr>
          <a:xfrm>
            <a:off x="0" y="0"/>
            <a:ext cx="12192000" cy="6868160"/>
          </a:xfrm>
          <a:solidFill>
            <a:schemeClr val="accent4">
              <a:lumMod val="50000"/>
            </a:schemeClr>
          </a:solidFill>
        </p:spPr>
      </p:pic>
      <p:pic>
        <p:nvPicPr>
          <p:cNvPr id="3" name="Picture 2" descr="Blue text on a black background&#10;&#10;AI-generated content may be incorrect.">
            <a:extLst>
              <a:ext uri="{FF2B5EF4-FFF2-40B4-BE49-F238E27FC236}">
                <a16:creationId xmlns:a16="http://schemas.microsoft.com/office/drawing/2014/main" id="{C734E31A-B7DB-7FFE-E6C6-16B9483EA5CD}"/>
              </a:ext>
            </a:extLst>
          </p:cNvPr>
          <p:cNvPicPr>
            <a:picLocks noChangeAspect="1"/>
          </p:cNvPicPr>
          <p:nvPr/>
        </p:nvPicPr>
        <p:blipFill>
          <a:blip r:embed="rId3">
            <a:extLst>
              <a:ext uri="{837473B0-CC2E-450A-ABE3-18F120FF3D39}">
                <a1611:picAttrSrcUrl xmlns:a1611="http://schemas.microsoft.com/office/drawing/2016/11/main" r:id="rId4"/>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itle 9">
            <a:extLst>
              <a:ext uri="{FF2B5EF4-FFF2-40B4-BE49-F238E27FC236}">
                <a16:creationId xmlns:a16="http://schemas.microsoft.com/office/drawing/2014/main" id="{98C2D7F0-BCE0-DB9D-4DE7-B5C17958135D}"/>
              </a:ext>
            </a:extLst>
          </p:cNvPr>
          <p:cNvSpPr>
            <a:spLocks noGrp="1"/>
          </p:cNvSpPr>
          <p:nvPr>
            <p:ph type="title"/>
          </p:nvPr>
        </p:nvSpPr>
        <p:spPr>
          <a:xfrm>
            <a:off x="0" y="1620982"/>
            <a:ext cx="12192000" cy="4343400"/>
          </a:xfrm>
          <a:noFill/>
          <a:ln>
            <a:noFill/>
          </a:ln>
        </p:spPr>
        <p:style>
          <a:lnRef idx="0">
            <a:scrgbClr r="0" g="0" b="0"/>
          </a:lnRef>
          <a:fillRef idx="0">
            <a:scrgbClr r="0" g="0" b="0"/>
          </a:fillRef>
          <a:effectRef idx="0">
            <a:scrgbClr r="0" g="0" b="0"/>
          </a:effectRef>
          <a:fontRef idx="minor">
            <a:schemeClr val="accent1"/>
          </a:fontRef>
        </p:style>
        <p:txBody>
          <a:bodyPr wrap="square">
            <a:normAutofit/>
          </a:bodyPr>
          <a:lstStyle/>
          <a:p>
            <a:r>
              <a:rPr lang="en-US" cap="none" dirty="0" err="1">
                <a:solidFill>
                  <a:schemeClr val="bg1"/>
                </a:solidFill>
                <a:latin typeface="Century Gothic" panose="020B0502020202020204" pitchFamily="34" charset="0"/>
                <a:ea typeface="Tahoma" panose="020B0604030504040204" pitchFamily="34" charset="0"/>
                <a:cs typeface="Tahoma" panose="020B0604030504040204" pitchFamily="34" charset="0"/>
              </a:rPr>
              <a:t>OneAgroBharat</a:t>
            </a:r>
            <a:b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b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Crop Yield Prediction using ML &amp; Cloud Deployment</a:t>
            </a:r>
            <a:endParaRPr lang="en-US" dirty="0">
              <a:latin typeface="Century Gothic" panose="020B0502020202020204" pitchFamily="34" charset="0"/>
            </a:endParaRPr>
          </a:p>
        </p:txBody>
      </p:sp>
    </p:spTree>
    <p:extLst>
      <p:ext uri="{BB962C8B-B14F-4D97-AF65-F5344CB8AC3E}">
        <p14:creationId xmlns:p14="http://schemas.microsoft.com/office/powerpoint/2010/main" val="176026844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BA3D-9921-C7FC-BC8D-5FC0FFA61E80}"/>
              </a:ext>
            </a:extLst>
          </p:cNvPr>
          <p:cNvSpPr>
            <a:spLocks noGrp="1"/>
          </p:cNvSpPr>
          <p:nvPr>
            <p:ph type="title"/>
          </p:nvPr>
        </p:nvSpPr>
        <p:spPr>
          <a:xfrm>
            <a:off x="1399309" y="30948"/>
            <a:ext cx="4928053" cy="760034"/>
          </a:xfrm>
          <a:noFill/>
          <a:ln>
            <a:noFill/>
          </a:ln>
        </p:spPr>
        <p:style>
          <a:lnRef idx="0">
            <a:scrgbClr r="0" g="0" b="0"/>
          </a:lnRef>
          <a:fillRef idx="0">
            <a:scrgbClr r="0" g="0" b="0"/>
          </a:fillRef>
          <a:effectRef idx="0">
            <a:scrgbClr r="0" g="0" b="0"/>
          </a:effectRef>
          <a:fontRef idx="minor">
            <a:schemeClr val="dk1"/>
          </a:fontRef>
        </p:style>
        <p:txBody>
          <a:bodyPr/>
          <a:lstStyle/>
          <a:p>
            <a:r>
              <a:rPr lang="en-US" sz="3200" b="1" dirty="0">
                <a:solidFill>
                  <a:schemeClr val="tx1"/>
                </a:solidFill>
                <a:latin typeface="Century Gothic" panose="020B0502020202020204" pitchFamily="34" charset="0"/>
              </a:rPr>
              <a:t>Data Preprocessing</a:t>
            </a:r>
          </a:p>
        </p:txBody>
      </p:sp>
      <p:pic>
        <p:nvPicPr>
          <p:cNvPr id="7" name="Picture Placeholder 26" descr="Arial view of an avenue of tree and pastures on either side">
            <a:extLst>
              <a:ext uri="{FF2B5EF4-FFF2-40B4-BE49-F238E27FC236}">
                <a16:creationId xmlns:a16="http://schemas.microsoft.com/office/drawing/2014/main" id="{839F036C-A908-D88B-93D2-2FC59D5D12A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734299" y="0"/>
            <a:ext cx="4495801" cy="6858000"/>
          </a:xfrm>
        </p:spPr>
      </p:pic>
      <p:sp>
        <p:nvSpPr>
          <p:cNvPr id="5" name="Content Placeholder 4">
            <a:extLst>
              <a:ext uri="{FF2B5EF4-FFF2-40B4-BE49-F238E27FC236}">
                <a16:creationId xmlns:a16="http://schemas.microsoft.com/office/drawing/2014/main" id="{1F4B294B-3C01-ED06-AA96-7FF46F3D2A94}"/>
              </a:ext>
            </a:extLst>
          </p:cNvPr>
          <p:cNvSpPr>
            <a:spLocks noGrp="1"/>
          </p:cNvSpPr>
          <p:nvPr>
            <p:ph sz="quarter" idx="12"/>
          </p:nvPr>
        </p:nvSpPr>
        <p:spPr>
          <a:xfrm>
            <a:off x="8473281" y="2294680"/>
            <a:ext cx="3136127" cy="3967224"/>
          </a:xfrm>
        </p:spPr>
        <p:txBody>
          <a:bodyPr/>
          <a:lstStyle/>
          <a:p>
            <a:endParaRPr lang="en-US" dirty="0"/>
          </a:p>
          <a:p>
            <a:endParaRPr lang="en-US" dirty="0"/>
          </a:p>
        </p:txBody>
      </p:sp>
      <p:sp>
        <p:nvSpPr>
          <p:cNvPr id="6" name="Slide Number Placeholder 5">
            <a:extLst>
              <a:ext uri="{FF2B5EF4-FFF2-40B4-BE49-F238E27FC236}">
                <a16:creationId xmlns:a16="http://schemas.microsoft.com/office/drawing/2014/main" id="{6B645A76-E100-EFC9-2708-1B148174751D}"/>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10</a:t>
            </a:fld>
            <a:endParaRPr lang="en-US" dirty="0"/>
          </a:p>
        </p:txBody>
      </p:sp>
      <p:sp>
        <p:nvSpPr>
          <p:cNvPr id="3" name="TextBox 2">
            <a:extLst>
              <a:ext uri="{FF2B5EF4-FFF2-40B4-BE49-F238E27FC236}">
                <a16:creationId xmlns:a16="http://schemas.microsoft.com/office/drawing/2014/main" id="{78D7D541-1EAE-B774-3035-D7AA1EBCC6B3}"/>
              </a:ext>
            </a:extLst>
          </p:cNvPr>
          <p:cNvSpPr txBox="1"/>
          <p:nvPr/>
        </p:nvSpPr>
        <p:spPr>
          <a:xfrm>
            <a:off x="1012245" y="790982"/>
            <a:ext cx="6323957" cy="646331"/>
          </a:xfrm>
          <a:prstGeom prst="rect">
            <a:avLst/>
          </a:prstGeom>
          <a:noFill/>
        </p:spPr>
        <p:txBody>
          <a:bodyPr wrap="square" rtlCol="0">
            <a:spAutoFit/>
          </a:bodyPr>
          <a:lstStyle/>
          <a:p>
            <a:r>
              <a:rPr lang="en-US" dirty="0"/>
              <a:t>To ensure clean and consistent input for machine learning models, we applied the following preprocessing steps:</a:t>
            </a:r>
          </a:p>
        </p:txBody>
      </p:sp>
      <p:sp>
        <p:nvSpPr>
          <p:cNvPr id="19" name="TextBox 18">
            <a:extLst>
              <a:ext uri="{FF2B5EF4-FFF2-40B4-BE49-F238E27FC236}">
                <a16:creationId xmlns:a16="http://schemas.microsoft.com/office/drawing/2014/main" id="{6AED0772-9D5E-63E5-AA46-286F895DB9E4}"/>
              </a:ext>
            </a:extLst>
          </p:cNvPr>
          <p:cNvSpPr txBox="1"/>
          <p:nvPr/>
        </p:nvSpPr>
        <p:spPr>
          <a:xfrm>
            <a:off x="1012245" y="1521892"/>
            <a:ext cx="6094268" cy="923330"/>
          </a:xfrm>
          <a:prstGeom prst="rect">
            <a:avLst/>
          </a:prstGeom>
          <a:noFill/>
        </p:spPr>
        <p:txBody>
          <a:bodyPr wrap="square">
            <a:spAutoFit/>
          </a:bodyPr>
          <a:lstStyle/>
          <a:p>
            <a:pPr>
              <a:buNone/>
            </a:pPr>
            <a:r>
              <a:rPr lang="en-US" b="1" dirty="0"/>
              <a:t>1. Handling Missing Values</a:t>
            </a:r>
          </a:p>
          <a:p>
            <a:pPr>
              <a:buFont typeface="Arial" panose="020B0604020202020204" pitchFamily="34" charset="0"/>
              <a:buChar char="•"/>
            </a:pPr>
            <a:r>
              <a:rPr lang="en-US" dirty="0"/>
              <a:t> Used </a:t>
            </a:r>
            <a:r>
              <a:rPr lang="en-US" b="1" dirty="0"/>
              <a:t>mean/median imputation</a:t>
            </a:r>
            <a:r>
              <a:rPr lang="en-US" dirty="0"/>
              <a:t> for numerical features</a:t>
            </a:r>
          </a:p>
          <a:p>
            <a:pPr>
              <a:buFont typeface="Arial" panose="020B0604020202020204" pitchFamily="34" charset="0"/>
              <a:buChar char="•"/>
            </a:pPr>
            <a:r>
              <a:rPr lang="en-US" dirty="0"/>
              <a:t> Forward fill or mode for categorical data</a:t>
            </a:r>
          </a:p>
        </p:txBody>
      </p:sp>
      <p:sp>
        <p:nvSpPr>
          <p:cNvPr id="21" name="TextBox 20">
            <a:extLst>
              <a:ext uri="{FF2B5EF4-FFF2-40B4-BE49-F238E27FC236}">
                <a16:creationId xmlns:a16="http://schemas.microsoft.com/office/drawing/2014/main" id="{88517571-3A16-A1E8-4618-0721CE239570}"/>
              </a:ext>
            </a:extLst>
          </p:cNvPr>
          <p:cNvSpPr txBox="1"/>
          <p:nvPr/>
        </p:nvSpPr>
        <p:spPr>
          <a:xfrm>
            <a:off x="1012245" y="2516769"/>
            <a:ext cx="6094268" cy="923330"/>
          </a:xfrm>
          <a:prstGeom prst="rect">
            <a:avLst/>
          </a:prstGeom>
          <a:noFill/>
        </p:spPr>
        <p:txBody>
          <a:bodyPr wrap="square">
            <a:spAutoFit/>
          </a:bodyPr>
          <a:lstStyle/>
          <a:p>
            <a:pPr>
              <a:buNone/>
            </a:pPr>
            <a:r>
              <a:rPr lang="en-US" b="1" dirty="0"/>
              <a:t>2. Outlier Detection &amp; Removal</a:t>
            </a:r>
          </a:p>
          <a:p>
            <a:pPr>
              <a:buFont typeface="Arial" panose="020B0604020202020204" pitchFamily="34" charset="0"/>
              <a:buChar char="•"/>
            </a:pPr>
            <a:r>
              <a:rPr lang="en-US" dirty="0"/>
              <a:t> Detected using </a:t>
            </a:r>
            <a:r>
              <a:rPr lang="en-US" b="1" dirty="0"/>
              <a:t>boxplots</a:t>
            </a:r>
            <a:endParaRPr lang="en-US" dirty="0"/>
          </a:p>
          <a:p>
            <a:pPr>
              <a:buFont typeface="Arial" panose="020B0604020202020204" pitchFamily="34" charset="0"/>
              <a:buChar char="•"/>
            </a:pPr>
            <a:r>
              <a:rPr lang="en-US" dirty="0"/>
              <a:t> Removed using </a:t>
            </a:r>
            <a:r>
              <a:rPr lang="en-US" b="1" dirty="0"/>
              <a:t>Interquartile Range (IQR)</a:t>
            </a:r>
            <a:r>
              <a:rPr lang="en-US" dirty="0"/>
              <a:t> method</a:t>
            </a:r>
          </a:p>
        </p:txBody>
      </p:sp>
      <p:sp>
        <p:nvSpPr>
          <p:cNvPr id="24" name="TextBox 23">
            <a:extLst>
              <a:ext uri="{FF2B5EF4-FFF2-40B4-BE49-F238E27FC236}">
                <a16:creationId xmlns:a16="http://schemas.microsoft.com/office/drawing/2014/main" id="{B7553C28-918C-81F4-5EBD-8BE85221C22E}"/>
              </a:ext>
            </a:extLst>
          </p:cNvPr>
          <p:cNvSpPr txBox="1"/>
          <p:nvPr/>
        </p:nvSpPr>
        <p:spPr>
          <a:xfrm>
            <a:off x="1012245" y="3523993"/>
            <a:ext cx="6177394" cy="1200329"/>
          </a:xfrm>
          <a:prstGeom prst="rect">
            <a:avLst/>
          </a:prstGeom>
          <a:noFill/>
        </p:spPr>
        <p:txBody>
          <a:bodyPr wrap="square">
            <a:spAutoFit/>
          </a:bodyPr>
          <a:lstStyle/>
          <a:p>
            <a:r>
              <a:rPr lang="en-US" b="1" dirty="0"/>
              <a:t>3. Encoding Categorical Features</a:t>
            </a:r>
          </a:p>
          <a:p>
            <a:pPr marL="285750" indent="-285750">
              <a:buFont typeface="Arial" panose="020B0604020202020204" pitchFamily="34" charset="0"/>
              <a:buChar char="•"/>
            </a:pPr>
            <a:r>
              <a:rPr lang="en-US" b="1" dirty="0"/>
              <a:t>Applied One-Hot Encoding </a:t>
            </a:r>
            <a:r>
              <a:rPr lang="en-US" dirty="0"/>
              <a:t>and </a:t>
            </a:r>
            <a:r>
              <a:rPr lang="en-US" b="1" dirty="0"/>
              <a:t>Dummy Variables</a:t>
            </a:r>
          </a:p>
          <a:p>
            <a:pPr marL="285750" indent="-285750">
              <a:buFont typeface="Arial" panose="020B0604020202020204" pitchFamily="34" charset="0"/>
              <a:buChar char="•"/>
            </a:pPr>
            <a:r>
              <a:rPr lang="en-US" dirty="0"/>
              <a:t>Converted categorical columns like Crop, Country, Year to numeric format</a:t>
            </a:r>
          </a:p>
        </p:txBody>
      </p:sp>
      <p:sp>
        <p:nvSpPr>
          <p:cNvPr id="26" name="TextBox 25">
            <a:extLst>
              <a:ext uri="{FF2B5EF4-FFF2-40B4-BE49-F238E27FC236}">
                <a16:creationId xmlns:a16="http://schemas.microsoft.com/office/drawing/2014/main" id="{E53DDEA1-B33B-1516-B5F9-5E3ECD038D2F}"/>
              </a:ext>
            </a:extLst>
          </p:cNvPr>
          <p:cNvSpPr txBox="1"/>
          <p:nvPr/>
        </p:nvSpPr>
        <p:spPr>
          <a:xfrm>
            <a:off x="1012245" y="4724322"/>
            <a:ext cx="6094268" cy="923330"/>
          </a:xfrm>
          <a:prstGeom prst="rect">
            <a:avLst/>
          </a:prstGeom>
          <a:noFill/>
        </p:spPr>
        <p:txBody>
          <a:bodyPr wrap="square">
            <a:spAutoFit/>
          </a:bodyPr>
          <a:lstStyle/>
          <a:p>
            <a:pPr>
              <a:buNone/>
            </a:pPr>
            <a:r>
              <a:rPr lang="en-US" b="1" dirty="0"/>
              <a:t>4. Feature Scaling</a:t>
            </a:r>
          </a:p>
          <a:p>
            <a:pPr>
              <a:buFont typeface="Arial" panose="020B0604020202020204" pitchFamily="34" charset="0"/>
              <a:buChar char="•"/>
            </a:pPr>
            <a:r>
              <a:rPr lang="en-US" dirty="0"/>
              <a:t> Used </a:t>
            </a:r>
            <a:r>
              <a:rPr lang="en-US" b="1" dirty="0" err="1"/>
              <a:t>StandardScaler</a:t>
            </a:r>
            <a:r>
              <a:rPr lang="en-US" dirty="0"/>
              <a:t> to normalize feature values</a:t>
            </a:r>
          </a:p>
          <a:p>
            <a:pPr>
              <a:buFont typeface="Arial" panose="020B0604020202020204" pitchFamily="34" charset="0"/>
              <a:buChar char="•"/>
            </a:pPr>
            <a:r>
              <a:rPr lang="en-US" dirty="0"/>
              <a:t> Ensures fair comparison across features</a:t>
            </a:r>
          </a:p>
        </p:txBody>
      </p:sp>
      <p:sp>
        <p:nvSpPr>
          <p:cNvPr id="28" name="TextBox 27">
            <a:extLst>
              <a:ext uri="{FF2B5EF4-FFF2-40B4-BE49-F238E27FC236}">
                <a16:creationId xmlns:a16="http://schemas.microsoft.com/office/drawing/2014/main" id="{BC7CCBAC-2B6F-F91F-113A-CFEF5ECA7520}"/>
              </a:ext>
            </a:extLst>
          </p:cNvPr>
          <p:cNvSpPr txBox="1"/>
          <p:nvPr/>
        </p:nvSpPr>
        <p:spPr>
          <a:xfrm>
            <a:off x="1012245" y="5735745"/>
            <a:ext cx="6094268" cy="923330"/>
          </a:xfrm>
          <a:prstGeom prst="rect">
            <a:avLst/>
          </a:prstGeom>
          <a:noFill/>
        </p:spPr>
        <p:txBody>
          <a:bodyPr wrap="square">
            <a:spAutoFit/>
          </a:bodyPr>
          <a:lstStyle/>
          <a:p>
            <a:pPr>
              <a:buNone/>
            </a:pPr>
            <a:r>
              <a:rPr lang="en-US" b="1" dirty="0"/>
              <a:t>5. Multicollinearity Check</a:t>
            </a:r>
          </a:p>
          <a:p>
            <a:pPr>
              <a:buFont typeface="Arial" panose="020B0604020202020204" pitchFamily="34" charset="0"/>
              <a:buChar char="•"/>
            </a:pPr>
            <a:r>
              <a:rPr lang="en-US" dirty="0"/>
              <a:t> Calculated </a:t>
            </a:r>
            <a:r>
              <a:rPr lang="en-US" b="1" dirty="0"/>
              <a:t>VIF (Variance Inflation Factor)</a:t>
            </a:r>
            <a:endParaRPr lang="en-US" dirty="0"/>
          </a:p>
          <a:p>
            <a:pPr>
              <a:buFont typeface="Arial" panose="020B0604020202020204" pitchFamily="34" charset="0"/>
              <a:buChar char="•"/>
            </a:pPr>
            <a:r>
              <a:rPr lang="en-US" dirty="0"/>
              <a:t> Removed or retained features based on VIF analysis</a:t>
            </a:r>
          </a:p>
        </p:txBody>
      </p:sp>
      <p:pic>
        <p:nvPicPr>
          <p:cNvPr id="41" name="Picture 40" descr="Blue text on a black background">
            <a:extLst>
              <a:ext uri="{FF2B5EF4-FFF2-40B4-BE49-F238E27FC236}">
                <a16:creationId xmlns:a16="http://schemas.microsoft.com/office/drawing/2014/main" id="{AB5E218D-996C-B14B-F2F0-EA83A7C27ABB}"/>
              </a:ext>
            </a:extLst>
          </p:cNvPr>
          <p:cNvPicPr>
            <a:picLocks noChangeAspect="1"/>
          </p:cNvPicPr>
          <p:nvPr/>
        </p:nvPicPr>
        <p:blipFill>
          <a:blip r:embed="rId3">
            <a:extLst>
              <a:ext uri="{837473B0-CC2E-450A-ABE3-18F120FF3D39}">
                <a1611:picAttrSrcUrl xmlns:a1611="http://schemas.microsoft.com/office/drawing/2016/11/main" r:id="rId4"/>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190951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bstract background of glass spheres connected">
            <a:extLst>
              <a:ext uri="{FF2B5EF4-FFF2-40B4-BE49-F238E27FC236}">
                <a16:creationId xmlns:a16="http://schemas.microsoft.com/office/drawing/2014/main" id="{0F8FE4EA-A077-4ABF-CFC7-4D0AE0E9E253}"/>
              </a:ext>
            </a:extLst>
          </p:cNvPr>
          <p:cNvPicPr>
            <a:picLocks noGrp="1" noChangeAspect="1"/>
          </p:cNvPicPr>
          <p:nvPr>
            <p:ph type="pic" sz="quarter" idx="10"/>
          </p:nvPr>
        </p:nvPicPr>
        <p:blipFill>
          <a:blip r:embed="rId2">
            <a:alphaModFix amt="30000"/>
          </a:blip>
          <a:srcRect l="31563" r="-21"/>
          <a:stretch>
            <a:fillRect/>
          </a:stretch>
        </p:blipFill>
        <p:spPr>
          <a:xfrm>
            <a:off x="-1" y="0"/>
            <a:ext cx="12192001" cy="6858000"/>
          </a:xfrm>
          <a:noFill/>
        </p:spPr>
      </p:pic>
      <p:sp>
        <p:nvSpPr>
          <p:cNvPr id="2" name="Title 1">
            <a:extLst>
              <a:ext uri="{FF2B5EF4-FFF2-40B4-BE49-F238E27FC236}">
                <a16:creationId xmlns:a16="http://schemas.microsoft.com/office/drawing/2014/main" id="{0E6E52E3-AFC5-F27B-D9FA-0DE815CC3D35}"/>
              </a:ext>
            </a:extLst>
          </p:cNvPr>
          <p:cNvSpPr>
            <a:spLocks noGrp="1"/>
          </p:cNvSpPr>
          <p:nvPr>
            <p:ph type="title"/>
          </p:nvPr>
        </p:nvSpPr>
        <p:spPr>
          <a:xfrm>
            <a:off x="540327" y="12237"/>
            <a:ext cx="6480462" cy="872836"/>
          </a:xfrm>
          <a:noFill/>
          <a:ln>
            <a:noFill/>
          </a:ln>
        </p:spPr>
        <p:style>
          <a:lnRef idx="0">
            <a:scrgbClr r="0" g="0" b="0"/>
          </a:lnRef>
          <a:fillRef idx="0">
            <a:scrgbClr r="0" g="0" b="0"/>
          </a:fillRef>
          <a:effectRef idx="0">
            <a:scrgbClr r="0" g="0" b="0"/>
          </a:effectRef>
          <a:fontRef idx="minor">
            <a:schemeClr val="dk1"/>
          </a:fontRef>
        </p:style>
        <p:txBody>
          <a:bodyPr/>
          <a:lstStyle/>
          <a:p>
            <a:r>
              <a:rPr lang="en-US" sz="3200" b="1" dirty="0">
                <a:solidFill>
                  <a:schemeClr val="tx1"/>
                </a:solidFill>
                <a:latin typeface="Century Gothic" panose="020B0502020202020204" pitchFamily="34" charset="0"/>
              </a:rPr>
              <a:t>Model Evaluation &amp; Results</a:t>
            </a:r>
          </a:p>
        </p:txBody>
      </p:sp>
      <p:sp>
        <p:nvSpPr>
          <p:cNvPr id="6" name="Slide Number Placeholder 5">
            <a:extLst>
              <a:ext uri="{FF2B5EF4-FFF2-40B4-BE49-F238E27FC236}">
                <a16:creationId xmlns:a16="http://schemas.microsoft.com/office/drawing/2014/main" id="{E852AFD2-68AE-F86A-B4F1-A9ECAF7C17B0}"/>
              </a:ext>
            </a:extLst>
          </p:cNvPr>
          <p:cNvSpPr>
            <a:spLocks noGrp="1"/>
          </p:cNvSpPr>
          <p:nvPr>
            <p:ph type="sldNum" sz="quarter" idx="4"/>
          </p:nvPr>
        </p:nvSpPr>
        <p:spPr/>
        <p:txBody>
          <a:bodyPr/>
          <a:lstStyle/>
          <a:p>
            <a:fld id="{EA87306C-81BA-4795-A5CA-9392456A8C1E}" type="slidenum">
              <a:rPr lang="en-US" smtClean="0"/>
              <a:pPr/>
              <a:t>11</a:t>
            </a:fld>
            <a:endParaRPr lang="en-US" dirty="0"/>
          </a:p>
        </p:txBody>
      </p:sp>
      <p:sp>
        <p:nvSpPr>
          <p:cNvPr id="14" name="TextBox 13">
            <a:extLst>
              <a:ext uri="{FF2B5EF4-FFF2-40B4-BE49-F238E27FC236}">
                <a16:creationId xmlns:a16="http://schemas.microsoft.com/office/drawing/2014/main" id="{31404509-23D8-B6B5-952E-93078B9C92FD}"/>
              </a:ext>
            </a:extLst>
          </p:cNvPr>
          <p:cNvSpPr txBox="1"/>
          <p:nvPr/>
        </p:nvSpPr>
        <p:spPr>
          <a:xfrm>
            <a:off x="135947" y="822728"/>
            <a:ext cx="7210426" cy="646331"/>
          </a:xfrm>
          <a:prstGeom prst="rect">
            <a:avLst/>
          </a:prstGeom>
          <a:noFill/>
        </p:spPr>
        <p:txBody>
          <a:bodyPr wrap="square">
            <a:spAutoFit/>
          </a:bodyPr>
          <a:lstStyle/>
          <a:p>
            <a:r>
              <a:rPr lang="en-US" dirty="0"/>
              <a:t>We evaluated each model using standard regression metrics to assess accuracy and performance:</a:t>
            </a:r>
          </a:p>
        </p:txBody>
      </p:sp>
      <p:sp>
        <p:nvSpPr>
          <p:cNvPr id="16" name="TextBox 15">
            <a:extLst>
              <a:ext uri="{FF2B5EF4-FFF2-40B4-BE49-F238E27FC236}">
                <a16:creationId xmlns:a16="http://schemas.microsoft.com/office/drawing/2014/main" id="{3368A326-A02F-0328-77C9-BDF4A9D31558}"/>
              </a:ext>
            </a:extLst>
          </p:cNvPr>
          <p:cNvSpPr txBox="1"/>
          <p:nvPr/>
        </p:nvSpPr>
        <p:spPr>
          <a:xfrm>
            <a:off x="135947" y="1695564"/>
            <a:ext cx="6177394" cy="1815882"/>
          </a:xfrm>
          <a:prstGeom prst="rect">
            <a:avLst/>
          </a:prstGeom>
          <a:noFill/>
        </p:spPr>
        <p:txBody>
          <a:bodyPr wrap="square">
            <a:spAutoFit/>
          </a:bodyPr>
          <a:lstStyle/>
          <a:p>
            <a:pPr>
              <a:buNone/>
            </a:pPr>
            <a:r>
              <a:rPr lang="en-US" sz="2000" b="1" dirty="0"/>
              <a:t>Evaluation Metrics:</a:t>
            </a:r>
          </a:p>
          <a:p>
            <a:pPr>
              <a:buNone/>
            </a:pPr>
            <a:endParaRPr lang="en-US" sz="2000" b="1" dirty="0"/>
          </a:p>
          <a:p>
            <a:pPr>
              <a:buFont typeface="Arial" panose="020B0604020202020204" pitchFamily="34" charset="0"/>
              <a:buChar char="•"/>
            </a:pPr>
            <a:r>
              <a:rPr lang="en-US" b="1" dirty="0"/>
              <a:t>MAE</a:t>
            </a:r>
            <a:r>
              <a:rPr lang="en-US" dirty="0"/>
              <a:t> (Mean Absolute Error)</a:t>
            </a:r>
          </a:p>
          <a:p>
            <a:pPr>
              <a:buFont typeface="Arial" panose="020B0604020202020204" pitchFamily="34" charset="0"/>
              <a:buChar char="•"/>
            </a:pPr>
            <a:r>
              <a:rPr lang="en-US" b="1" dirty="0"/>
              <a:t>MSE</a:t>
            </a:r>
            <a:r>
              <a:rPr lang="en-US" dirty="0"/>
              <a:t> (Mean Squared Error)</a:t>
            </a:r>
          </a:p>
          <a:p>
            <a:pPr>
              <a:buFont typeface="Arial" panose="020B0604020202020204" pitchFamily="34" charset="0"/>
              <a:buChar char="•"/>
            </a:pPr>
            <a:r>
              <a:rPr lang="en-US" b="1" dirty="0"/>
              <a:t>RMSE</a:t>
            </a:r>
            <a:r>
              <a:rPr lang="en-US" dirty="0"/>
              <a:t> (Root Mean Squared Error)</a:t>
            </a:r>
          </a:p>
          <a:p>
            <a:pPr>
              <a:buFont typeface="Arial" panose="020B0604020202020204" pitchFamily="34" charset="0"/>
              <a:buChar char="•"/>
            </a:pPr>
            <a:r>
              <a:rPr lang="en-US" b="1" dirty="0"/>
              <a:t>R² Score</a:t>
            </a:r>
            <a:r>
              <a:rPr lang="en-US" dirty="0"/>
              <a:t> (Coefficient of Determination)</a:t>
            </a:r>
          </a:p>
        </p:txBody>
      </p:sp>
      <p:sp>
        <p:nvSpPr>
          <p:cNvPr id="18" name="TextBox 17">
            <a:extLst>
              <a:ext uri="{FF2B5EF4-FFF2-40B4-BE49-F238E27FC236}">
                <a16:creationId xmlns:a16="http://schemas.microsoft.com/office/drawing/2014/main" id="{EA73BD02-0F61-CA84-5EDD-43FEB0FB2B0C}"/>
              </a:ext>
            </a:extLst>
          </p:cNvPr>
          <p:cNvSpPr txBox="1"/>
          <p:nvPr/>
        </p:nvSpPr>
        <p:spPr>
          <a:xfrm>
            <a:off x="135947" y="4100607"/>
            <a:ext cx="6177394" cy="1815882"/>
          </a:xfrm>
          <a:prstGeom prst="rect">
            <a:avLst/>
          </a:prstGeom>
          <a:noFill/>
        </p:spPr>
        <p:txBody>
          <a:bodyPr wrap="square">
            <a:spAutoFit/>
          </a:bodyPr>
          <a:lstStyle/>
          <a:p>
            <a:pPr>
              <a:buNone/>
            </a:pPr>
            <a:r>
              <a:rPr lang="en-US" b="1" dirty="0"/>
              <a:t>Top Performing Model:</a:t>
            </a:r>
          </a:p>
          <a:p>
            <a:pPr>
              <a:buNone/>
            </a:pPr>
            <a:endParaRPr lang="en-US" b="1" dirty="0"/>
          </a:p>
          <a:p>
            <a:pPr>
              <a:buFont typeface="Arial" panose="020B0604020202020204" pitchFamily="34" charset="0"/>
              <a:buChar char="•"/>
            </a:pPr>
            <a:r>
              <a:rPr lang="en-US" sz="2000" b="1" dirty="0"/>
              <a:t>Random Forest Regressor</a:t>
            </a:r>
            <a:endParaRPr lang="en-US" sz="2000" dirty="0"/>
          </a:p>
          <a:p>
            <a:r>
              <a:rPr lang="en-US" sz="2000" b="1" dirty="0"/>
              <a:t>-</a:t>
            </a:r>
            <a:r>
              <a:rPr lang="en-US" b="1" dirty="0"/>
              <a:t>Highest R² Score</a:t>
            </a:r>
            <a:r>
              <a:rPr lang="en-US" dirty="0"/>
              <a:t> (~0.98)</a:t>
            </a:r>
          </a:p>
          <a:p>
            <a:r>
              <a:rPr lang="en-US" b="1" dirty="0"/>
              <a:t>-Lowest Error Rates</a:t>
            </a:r>
          </a:p>
          <a:p>
            <a:r>
              <a:rPr lang="en-US" b="1" dirty="0"/>
              <a:t>-</a:t>
            </a:r>
            <a:r>
              <a:rPr lang="en-US" dirty="0"/>
              <a:t>Excellent at capturing non-linear relationships in data</a:t>
            </a:r>
          </a:p>
        </p:txBody>
      </p:sp>
      <p:graphicFrame>
        <p:nvGraphicFramePr>
          <p:cNvPr id="19" name="Table 18">
            <a:extLst>
              <a:ext uri="{FF2B5EF4-FFF2-40B4-BE49-F238E27FC236}">
                <a16:creationId xmlns:a16="http://schemas.microsoft.com/office/drawing/2014/main" id="{044C98C2-DBAE-1A68-ABF1-F284E1BC60BB}"/>
              </a:ext>
            </a:extLst>
          </p:cNvPr>
          <p:cNvGraphicFramePr>
            <a:graphicFrameLocks noGrp="1"/>
          </p:cNvGraphicFramePr>
          <p:nvPr>
            <p:extLst>
              <p:ext uri="{D42A27DB-BD31-4B8C-83A1-F6EECF244321}">
                <p14:modId xmlns:p14="http://schemas.microsoft.com/office/powerpoint/2010/main" val="1332174364"/>
              </p:ext>
            </p:extLst>
          </p:nvPr>
        </p:nvGraphicFramePr>
        <p:xfrm>
          <a:off x="4911438" y="2823111"/>
          <a:ext cx="7280562" cy="2560320"/>
        </p:xfrm>
        <a:graphic>
          <a:graphicData uri="http://schemas.openxmlformats.org/drawingml/2006/table">
            <a:tbl>
              <a:tblPr/>
              <a:tblGrid>
                <a:gridCol w="3640281">
                  <a:extLst>
                    <a:ext uri="{9D8B030D-6E8A-4147-A177-3AD203B41FA5}">
                      <a16:colId xmlns:a16="http://schemas.microsoft.com/office/drawing/2014/main" val="2431458627"/>
                    </a:ext>
                  </a:extLst>
                </a:gridCol>
                <a:gridCol w="3640281">
                  <a:extLst>
                    <a:ext uri="{9D8B030D-6E8A-4147-A177-3AD203B41FA5}">
                      <a16:colId xmlns:a16="http://schemas.microsoft.com/office/drawing/2014/main" val="2781087574"/>
                    </a:ext>
                  </a:extLst>
                </a:gridCol>
              </a:tblGrid>
              <a:tr h="0">
                <a:tc>
                  <a:txBody>
                    <a:bodyPr/>
                    <a:lstStyle/>
                    <a:p>
                      <a:endParaRPr lang="en-US" dirty="0"/>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2471290595"/>
                  </a:ext>
                </a:extLst>
              </a:tr>
              <a:tr h="0">
                <a:tc>
                  <a:txBody>
                    <a:bodyPr/>
                    <a:lstStyle/>
                    <a:p>
                      <a:endParaRPr lang="en-US" dirty="0"/>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3466946712"/>
                  </a:ext>
                </a:extLst>
              </a:tr>
              <a:tr h="0">
                <a:tc>
                  <a:txBody>
                    <a:bodyPr/>
                    <a:lstStyle/>
                    <a:p>
                      <a:endParaRPr lang="en-US" dirty="0"/>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1089122900"/>
                  </a:ext>
                </a:extLst>
              </a:tr>
              <a:tr h="0">
                <a:tc>
                  <a:txBody>
                    <a:bodyPr/>
                    <a:lstStyle/>
                    <a:p>
                      <a:endParaRPr lang="en-US" dirty="0"/>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1882845500"/>
                  </a:ext>
                </a:extLst>
              </a:tr>
              <a:tr h="0">
                <a:tc>
                  <a:txBody>
                    <a:bodyPr/>
                    <a:lstStyle/>
                    <a:p>
                      <a:endParaRPr lang="en-US" dirty="0"/>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2316388141"/>
                  </a:ext>
                </a:extLst>
              </a:tr>
              <a:tr h="0">
                <a:tc>
                  <a:txBody>
                    <a:bodyPr/>
                    <a:lstStyle/>
                    <a:p>
                      <a:endParaRPr lang="en-US" dirty="0"/>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2291472344"/>
                  </a:ext>
                </a:extLst>
              </a:tr>
              <a:tr h="0">
                <a:tc>
                  <a:txBody>
                    <a:bodyPr/>
                    <a:lstStyle/>
                    <a:p>
                      <a:endParaRPr lang="en-US" dirty="0"/>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4096037343"/>
                  </a:ext>
                </a:extLst>
              </a:tr>
            </a:tbl>
          </a:graphicData>
        </a:graphic>
      </p:graphicFrame>
      <p:graphicFrame>
        <p:nvGraphicFramePr>
          <p:cNvPr id="21" name="Table 20">
            <a:extLst>
              <a:ext uri="{FF2B5EF4-FFF2-40B4-BE49-F238E27FC236}">
                <a16:creationId xmlns:a16="http://schemas.microsoft.com/office/drawing/2014/main" id="{EA88E838-3DB5-CB89-E417-9F142C6834BD}"/>
              </a:ext>
            </a:extLst>
          </p:cNvPr>
          <p:cNvGraphicFramePr>
            <a:graphicFrameLocks noGrp="1"/>
          </p:cNvGraphicFramePr>
          <p:nvPr>
            <p:extLst>
              <p:ext uri="{D42A27DB-BD31-4B8C-83A1-F6EECF244321}">
                <p14:modId xmlns:p14="http://schemas.microsoft.com/office/powerpoint/2010/main" val="1026689919"/>
              </p:ext>
            </p:extLst>
          </p:nvPr>
        </p:nvGraphicFramePr>
        <p:xfrm>
          <a:off x="5900015" y="2058352"/>
          <a:ext cx="5956012" cy="4480560"/>
        </p:xfrm>
        <a:graphic>
          <a:graphicData uri="http://schemas.openxmlformats.org/drawingml/2006/table">
            <a:tbl>
              <a:tblPr firstRow="1" bandRow="1">
                <a:effectLst>
                  <a:innerShdw blurRad="63500" dist="50800" dir="18900000">
                    <a:prstClr val="black">
                      <a:alpha val="50000"/>
                    </a:prstClr>
                  </a:innerShdw>
                </a:effectLst>
                <a:tableStyleId>{9DCAF9ED-07DC-4A11-8D7F-57B35C25682E}</a:tableStyleId>
              </a:tblPr>
              <a:tblGrid>
                <a:gridCol w="2978006">
                  <a:extLst>
                    <a:ext uri="{9D8B030D-6E8A-4147-A177-3AD203B41FA5}">
                      <a16:colId xmlns:a16="http://schemas.microsoft.com/office/drawing/2014/main" val="700604255"/>
                    </a:ext>
                  </a:extLst>
                </a:gridCol>
                <a:gridCol w="2978006">
                  <a:extLst>
                    <a:ext uri="{9D8B030D-6E8A-4147-A177-3AD203B41FA5}">
                      <a16:colId xmlns:a16="http://schemas.microsoft.com/office/drawing/2014/main" val="1058925233"/>
                    </a:ext>
                  </a:extLst>
                </a:gridCol>
              </a:tblGrid>
              <a:tr h="6158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R² Score</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570353"/>
                  </a:ext>
                </a:extLst>
              </a:tr>
              <a:tr h="591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entury Gothic" panose="020B0502020202020204" pitchFamily="34" charset="0"/>
                        </a:rPr>
                        <a:t>Random Forest</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entury Gothic" panose="020B0502020202020204" pitchFamily="34" charset="0"/>
                        </a:rPr>
                        <a:t>0.9845</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234158"/>
                  </a:ext>
                </a:extLst>
              </a:tr>
              <a:tr h="591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K-Nearest Neighbors</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0.9823</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465425"/>
                  </a:ext>
                </a:extLst>
              </a:tr>
              <a:tr h="591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Decision Tree</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Century Gothic" panose="020B0502020202020204" pitchFamily="34" charset="0"/>
                        </a:rPr>
                        <a:t>0.9766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4111778"/>
                  </a:ext>
                </a:extLst>
              </a:tr>
              <a:tr h="591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Linear Regression</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0.7486</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3754822"/>
                  </a:ext>
                </a:extLst>
              </a:tr>
              <a:tr h="591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Ridge Regression</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0.7485</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6108464"/>
                  </a:ext>
                </a:extLst>
              </a:tr>
              <a:tr h="591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Lasso Regression</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0.7485</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0066077"/>
                  </a:ext>
                </a:extLst>
              </a:tr>
            </a:tbl>
          </a:graphicData>
        </a:graphic>
      </p:graphicFrame>
      <p:pic>
        <p:nvPicPr>
          <p:cNvPr id="22" name="Picture 21" descr="Blue text on a black background">
            <a:extLst>
              <a:ext uri="{FF2B5EF4-FFF2-40B4-BE49-F238E27FC236}">
                <a16:creationId xmlns:a16="http://schemas.microsoft.com/office/drawing/2014/main" id="{6387123B-9C0D-3EF5-0DF3-340A41FB766D}"/>
              </a:ext>
            </a:extLst>
          </p:cNvPr>
          <p:cNvPicPr>
            <a:picLocks noChangeAspect="1"/>
          </p:cNvPicPr>
          <p:nvPr/>
        </p:nvPicPr>
        <p:blipFill>
          <a:blip r:embed="rId3">
            <a:extLst>
              <a:ext uri="{837473B0-CC2E-450A-ABE3-18F120FF3D39}">
                <a1611:picAttrSrcUrl xmlns:a1611="http://schemas.microsoft.com/office/drawing/2016/11/main" r:id="rId4"/>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1085303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descr="Honeybee gathering nectar">
            <a:extLst>
              <a:ext uri="{FF2B5EF4-FFF2-40B4-BE49-F238E27FC236}">
                <a16:creationId xmlns:a16="http://schemas.microsoft.com/office/drawing/2014/main" id="{A9FA09E4-CEFC-6790-3455-A8BBE737DC8B}"/>
              </a:ext>
            </a:extLst>
          </p:cNvPr>
          <p:cNvPicPr>
            <a:picLocks noChangeAspect="1"/>
          </p:cNvPicPr>
          <p:nvPr/>
        </p:nvPicPr>
        <p:blipFill>
          <a:blip r:embed="rId2"/>
          <a:stretch>
            <a:fillRect/>
          </a:stretch>
        </p:blipFill>
        <p:spPr>
          <a:xfrm>
            <a:off x="0" y="0"/>
            <a:ext cx="12192000" cy="6858000"/>
          </a:xfrm>
          <a:prstGeom prst="rect">
            <a:avLst/>
          </a:prstGeom>
        </p:spPr>
      </p:pic>
      <p:sp>
        <p:nvSpPr>
          <p:cNvPr id="27" name="Title 1">
            <a:extLst>
              <a:ext uri="{FF2B5EF4-FFF2-40B4-BE49-F238E27FC236}">
                <a16:creationId xmlns:a16="http://schemas.microsoft.com/office/drawing/2014/main" id="{A89ABA1A-FDF0-BCAE-E30C-8963773D3161}"/>
              </a:ext>
            </a:extLst>
          </p:cNvPr>
          <p:cNvSpPr>
            <a:spLocks noGrp="1"/>
          </p:cNvSpPr>
          <p:nvPr>
            <p:ph type="title"/>
          </p:nvPr>
        </p:nvSpPr>
        <p:spPr>
          <a:xfrm>
            <a:off x="1984674" y="559795"/>
            <a:ext cx="5825837" cy="501392"/>
          </a:xfrm>
        </p:spPr>
        <p:txBody>
          <a:bodyPr/>
          <a:lstStyle/>
          <a:p>
            <a:r>
              <a:rPr lang="en-US" sz="3200" b="1" dirty="0">
                <a:solidFill>
                  <a:schemeClr val="bg1"/>
                </a:solidFill>
                <a:latin typeface="Century Gothic" panose="020B0502020202020204" pitchFamily="34" charset="0"/>
              </a:rPr>
              <a:t>ANALYTICAL DASHBOARD</a:t>
            </a:r>
          </a:p>
        </p:txBody>
      </p:sp>
      <p:sp>
        <p:nvSpPr>
          <p:cNvPr id="6" name="Slide Number Placeholder 5">
            <a:extLst>
              <a:ext uri="{FF2B5EF4-FFF2-40B4-BE49-F238E27FC236}">
                <a16:creationId xmlns:a16="http://schemas.microsoft.com/office/drawing/2014/main" id="{DDCE1EBD-EAB1-4AD5-0DD9-785163C7A8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12</a:t>
            </a:fld>
            <a:endParaRPr lang="en-US"/>
          </a:p>
        </p:txBody>
      </p:sp>
      <p:graphicFrame>
        <p:nvGraphicFramePr>
          <p:cNvPr id="7" name="Chart 6">
            <a:extLst>
              <a:ext uri="{FF2B5EF4-FFF2-40B4-BE49-F238E27FC236}">
                <a16:creationId xmlns:a16="http://schemas.microsoft.com/office/drawing/2014/main" id="{E4DFAA87-25EC-2C08-4D52-C54F6DA1310F}"/>
              </a:ext>
            </a:extLst>
          </p:cNvPr>
          <p:cNvGraphicFramePr/>
          <p:nvPr>
            <p:extLst>
              <p:ext uri="{D42A27DB-BD31-4B8C-83A1-F6EECF244321}">
                <p14:modId xmlns:p14="http://schemas.microsoft.com/office/powerpoint/2010/main" val="1908905009"/>
              </p:ext>
            </p:extLst>
          </p:nvPr>
        </p:nvGraphicFramePr>
        <p:xfrm>
          <a:off x="406746" y="1509165"/>
          <a:ext cx="11378507" cy="5166994"/>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12" descr="Blue text on a black background">
            <a:extLst>
              <a:ext uri="{FF2B5EF4-FFF2-40B4-BE49-F238E27FC236}">
                <a16:creationId xmlns:a16="http://schemas.microsoft.com/office/drawing/2014/main" id="{00FA9478-3102-DC9F-CE8D-5E52C48295D9}"/>
              </a:ext>
            </a:extLst>
          </p:cNvPr>
          <p:cNvPicPr>
            <a:picLocks noChangeAspect="1"/>
          </p:cNvPicPr>
          <p:nvPr/>
        </p:nvPicPr>
        <p:blipFill>
          <a:blip r:embed="rId4">
            <a:extLst>
              <a:ext uri="{837473B0-CC2E-450A-ABE3-18F120FF3D39}">
                <a1611:picAttrSrcUrl xmlns:a1611="http://schemas.microsoft.com/office/drawing/2016/11/main" r:id="rId5"/>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702672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Honeybee gathering nectar">
            <a:extLst>
              <a:ext uri="{FF2B5EF4-FFF2-40B4-BE49-F238E27FC236}">
                <a16:creationId xmlns:a16="http://schemas.microsoft.com/office/drawing/2014/main" id="{97C9F286-2C49-E1AA-4E6D-28A10D691F48}"/>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50CA725-DA3E-04FF-0C52-3FC46E658701}"/>
              </a:ext>
            </a:extLst>
          </p:cNvPr>
          <p:cNvPicPr>
            <a:picLocks noChangeAspect="1"/>
          </p:cNvPicPr>
          <p:nvPr/>
        </p:nvPicPr>
        <p:blipFill>
          <a:blip r:embed="rId3"/>
          <a:srcRect/>
          <a:stretch/>
        </p:blipFill>
        <p:spPr>
          <a:xfrm>
            <a:off x="-207556" y="-116748"/>
            <a:ext cx="12399294" cy="6974603"/>
          </a:xfrm>
          <a:prstGeom prst="rect">
            <a:avLst/>
          </a:prstGeom>
        </p:spPr>
      </p:pic>
      <p:pic>
        <p:nvPicPr>
          <p:cNvPr id="8" name="Picture Placeholder 7">
            <a:extLst>
              <a:ext uri="{FF2B5EF4-FFF2-40B4-BE49-F238E27FC236}">
                <a16:creationId xmlns:a16="http://schemas.microsoft.com/office/drawing/2014/main" id="{3DB14A6C-9666-B572-F8D7-80A1A5BAC035}"/>
              </a:ext>
            </a:extLst>
          </p:cNvPr>
          <p:cNvPicPr>
            <a:picLocks noGrp="1" noChangeAspect="1"/>
          </p:cNvPicPr>
          <p:nvPr>
            <p:ph type="pic" sz="quarter" idx="15"/>
          </p:nvPr>
        </p:nvPicPr>
        <p:blipFill>
          <a:blip r:embed="rId4"/>
          <a:srcRect l="-102" r="116"/>
          <a:stretch>
            <a:fillRect/>
          </a:stretch>
        </p:blipFill>
        <p:spPr>
          <a:xfrm>
            <a:off x="0" y="1176653"/>
            <a:ext cx="6266430" cy="3937952"/>
          </a:xfrm>
        </p:spPr>
      </p:pic>
      <p:sp>
        <p:nvSpPr>
          <p:cNvPr id="5" name="Slide Number Placeholder 4">
            <a:extLst>
              <a:ext uri="{FF2B5EF4-FFF2-40B4-BE49-F238E27FC236}">
                <a16:creationId xmlns:a16="http://schemas.microsoft.com/office/drawing/2014/main" id="{8F0C4B0D-131C-C4DB-873E-51E90843D1C3}"/>
              </a:ext>
            </a:extLst>
          </p:cNvPr>
          <p:cNvSpPr>
            <a:spLocks noGrp="1"/>
          </p:cNvSpPr>
          <p:nvPr>
            <p:ph type="sldNum" sz="quarter" idx="4"/>
          </p:nvPr>
        </p:nvSpPr>
        <p:spPr/>
        <p:txBody>
          <a:bodyPr/>
          <a:lstStyle/>
          <a:p>
            <a:fld id="{EA87306C-81BA-4795-A5CA-9392456A8C1E}" type="slidenum">
              <a:rPr lang="en-US" smtClean="0"/>
              <a:pPr/>
              <a:t>13</a:t>
            </a:fld>
            <a:endParaRPr lang="en-US" dirty="0"/>
          </a:p>
        </p:txBody>
      </p:sp>
      <p:pic>
        <p:nvPicPr>
          <p:cNvPr id="10" name="Picture 9" descr="A graph with different colored squares&#10;&#10;AI-generated content may be incorrect.">
            <a:extLst>
              <a:ext uri="{FF2B5EF4-FFF2-40B4-BE49-F238E27FC236}">
                <a16:creationId xmlns:a16="http://schemas.microsoft.com/office/drawing/2014/main" id="{60D9361D-C574-1FEE-60C9-85DCC9448B0B}"/>
              </a:ext>
            </a:extLst>
          </p:cNvPr>
          <p:cNvPicPr>
            <a:picLocks noChangeAspect="1"/>
          </p:cNvPicPr>
          <p:nvPr/>
        </p:nvPicPr>
        <p:blipFill>
          <a:blip r:embed="rId5"/>
          <a:stretch>
            <a:fillRect/>
          </a:stretch>
        </p:blipFill>
        <p:spPr>
          <a:xfrm>
            <a:off x="6640981" y="3145629"/>
            <a:ext cx="5176468" cy="3210721"/>
          </a:xfrm>
          <a:prstGeom prst="rect">
            <a:avLst/>
          </a:prstGeom>
        </p:spPr>
      </p:pic>
      <p:pic>
        <p:nvPicPr>
          <p:cNvPr id="11" name="Picture 10" descr="Blue text on a black background">
            <a:extLst>
              <a:ext uri="{FF2B5EF4-FFF2-40B4-BE49-F238E27FC236}">
                <a16:creationId xmlns:a16="http://schemas.microsoft.com/office/drawing/2014/main" id="{728F2DF4-ABF2-5B99-AD0E-AF7283E2DB54}"/>
              </a:ext>
            </a:extLst>
          </p:cNvPr>
          <p:cNvPicPr>
            <a:picLocks noChangeAspect="1"/>
          </p:cNvPicPr>
          <p:nvPr/>
        </p:nvPicPr>
        <p:blipFill>
          <a:blip r:embed="rId6">
            <a:extLst>
              <a:ext uri="{837473B0-CC2E-450A-ABE3-18F120FF3D39}">
                <a1611:picAttrSrcUrl xmlns:a1611="http://schemas.microsoft.com/office/drawing/2016/11/main" r:id="rId7"/>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DAFFC262-FCC8-6C7B-BA11-DE8349099155}"/>
              </a:ext>
            </a:extLst>
          </p:cNvPr>
          <p:cNvSpPr txBox="1"/>
          <p:nvPr/>
        </p:nvSpPr>
        <p:spPr>
          <a:xfrm>
            <a:off x="684420" y="295939"/>
            <a:ext cx="8428145" cy="584775"/>
          </a:xfrm>
          <a:prstGeom prst="rect">
            <a:avLst/>
          </a:prstGeom>
          <a:noFill/>
        </p:spPr>
        <p:txBody>
          <a:bodyPr wrap="square" rtlCol="0">
            <a:spAutoFit/>
          </a:bodyPr>
          <a:lstStyle/>
          <a:p>
            <a:r>
              <a:rPr lang="en-US" sz="3200" b="1" dirty="0">
                <a:solidFill>
                  <a:schemeClr val="bg1"/>
                </a:solidFill>
                <a:latin typeface="Century Gothic" panose="020B0502020202020204" pitchFamily="34" charset="0"/>
              </a:rPr>
              <a:t>Model </a:t>
            </a:r>
            <a:r>
              <a:rPr lang="en-US" sz="3200" b="1" dirty="0" err="1">
                <a:solidFill>
                  <a:schemeClr val="bg1"/>
                </a:solidFill>
                <a:latin typeface="Century Gothic" panose="020B0502020202020204" pitchFamily="34" charset="0"/>
              </a:rPr>
              <a:t>Comparision</a:t>
            </a:r>
            <a:r>
              <a:rPr lang="en-US" sz="3200" b="1" dirty="0">
                <a:solidFill>
                  <a:schemeClr val="bg1"/>
                </a:solidFill>
                <a:latin typeface="Century Gothic" panose="020B0502020202020204" pitchFamily="34" charset="0"/>
              </a:rPr>
              <a:t> (Error and R² Score)</a:t>
            </a:r>
          </a:p>
        </p:txBody>
      </p:sp>
    </p:spTree>
    <p:extLst>
      <p:ext uri="{BB962C8B-B14F-4D97-AF65-F5344CB8AC3E}">
        <p14:creationId xmlns:p14="http://schemas.microsoft.com/office/powerpoint/2010/main" val="234716145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lue light shining through clouds">
            <a:extLst>
              <a:ext uri="{FF2B5EF4-FFF2-40B4-BE49-F238E27FC236}">
                <a16:creationId xmlns:a16="http://schemas.microsoft.com/office/drawing/2014/main" id="{1B32EBAA-A4A9-E179-91B8-8E29964A867F}"/>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14444" r="14444"/>
          <a:stretch>
            <a:fillRect/>
          </a:stretch>
        </p:blipFill>
        <p:spPr>
          <a:xfrm>
            <a:off x="0" y="0"/>
            <a:ext cx="12192000" cy="6858000"/>
          </a:xfrm>
        </p:spPr>
      </p:pic>
      <p:sp>
        <p:nvSpPr>
          <p:cNvPr id="2" name="Title 1">
            <a:extLst>
              <a:ext uri="{FF2B5EF4-FFF2-40B4-BE49-F238E27FC236}">
                <a16:creationId xmlns:a16="http://schemas.microsoft.com/office/drawing/2014/main" id="{D14EE785-D21C-57D6-81B6-3E0AE147EBD5}"/>
              </a:ext>
            </a:extLst>
          </p:cNvPr>
          <p:cNvSpPr>
            <a:spLocks noGrp="1"/>
          </p:cNvSpPr>
          <p:nvPr>
            <p:ph type="title"/>
          </p:nvPr>
        </p:nvSpPr>
        <p:spPr>
          <a:xfrm>
            <a:off x="106203" y="360986"/>
            <a:ext cx="7438728" cy="808355"/>
          </a:xfrm>
          <a:noFill/>
          <a:ln>
            <a:noFill/>
          </a:ln>
        </p:spPr>
        <p:style>
          <a:lnRef idx="0">
            <a:scrgbClr r="0" g="0" b="0"/>
          </a:lnRef>
          <a:fillRef idx="0">
            <a:scrgbClr r="0" g="0" b="0"/>
          </a:fillRef>
          <a:effectRef idx="0">
            <a:scrgbClr r="0" g="0" b="0"/>
          </a:effectRef>
          <a:fontRef idx="minor">
            <a:schemeClr val="dk1"/>
          </a:fontRef>
        </p:style>
        <p:txBody>
          <a:bodyPr/>
          <a:lstStyle/>
          <a:p>
            <a:r>
              <a:rPr lang="en-US" sz="3200" dirty="0">
                <a:solidFill>
                  <a:schemeClr val="bg1"/>
                </a:solidFill>
                <a:latin typeface="Century Gothic" panose="020B0502020202020204" pitchFamily="34" charset="0"/>
              </a:rPr>
              <a:t>API &amp; Cloud Deployment</a:t>
            </a:r>
          </a:p>
        </p:txBody>
      </p:sp>
      <p:sp>
        <p:nvSpPr>
          <p:cNvPr id="4" name="Slide Number Placeholder 3">
            <a:extLst>
              <a:ext uri="{FF2B5EF4-FFF2-40B4-BE49-F238E27FC236}">
                <a16:creationId xmlns:a16="http://schemas.microsoft.com/office/drawing/2014/main" id="{A3E33387-F751-9CD4-9244-46F520EC7B69}"/>
              </a:ext>
            </a:extLst>
          </p:cNvPr>
          <p:cNvSpPr>
            <a:spLocks noGrp="1"/>
          </p:cNvSpPr>
          <p:nvPr>
            <p:ph type="sldNum" sz="quarter" idx="4294967295"/>
          </p:nvPr>
        </p:nvSpPr>
        <p:spPr>
          <a:xfrm>
            <a:off x="9448800" y="6356350"/>
            <a:ext cx="2743200" cy="365125"/>
          </a:xfrm>
        </p:spPr>
        <p:txBody>
          <a:bodyPr/>
          <a:lstStyle/>
          <a:p>
            <a:fld id="{EA87306C-81BA-4795-A5CA-9392456A8C1E}" type="slidenum">
              <a:rPr lang="en-US" smtClean="0"/>
              <a:pPr/>
              <a:t>14</a:t>
            </a:fld>
            <a:endParaRPr lang="en-US" dirty="0"/>
          </a:p>
        </p:txBody>
      </p:sp>
      <p:sp>
        <p:nvSpPr>
          <p:cNvPr id="8" name="TextBox 7">
            <a:extLst>
              <a:ext uri="{FF2B5EF4-FFF2-40B4-BE49-F238E27FC236}">
                <a16:creationId xmlns:a16="http://schemas.microsoft.com/office/drawing/2014/main" id="{64E1E34B-C420-DBD6-B2C6-FDF51484FE79}"/>
              </a:ext>
            </a:extLst>
          </p:cNvPr>
          <p:cNvSpPr txBox="1"/>
          <p:nvPr/>
        </p:nvSpPr>
        <p:spPr>
          <a:xfrm>
            <a:off x="0" y="6857998"/>
            <a:ext cx="12192000" cy="230832"/>
          </a:xfrm>
          <a:prstGeom prst="rect">
            <a:avLst/>
          </a:prstGeom>
          <a:noFill/>
        </p:spPr>
        <p:txBody>
          <a:bodyPr wrap="square" rtlCol="0">
            <a:spAutoFit/>
          </a:bodyPr>
          <a:lstStyle/>
          <a:p>
            <a:r>
              <a:rPr lang="en-US" sz="900">
                <a:hlinkClick r:id="rId3" tooltip="https://code.kx.com/q/cloud/"/>
              </a:rPr>
              <a:t>This Photo</a:t>
            </a:r>
            <a:r>
              <a:rPr lang="en-US" sz="900"/>
              <a:t> by Unknown Author is licensed under </a:t>
            </a:r>
            <a:r>
              <a:rPr lang="en-US" sz="900">
                <a:hlinkClick r:id="rId4" tooltip="https://creativecommons.org/licenses/by/3.0/"/>
              </a:rPr>
              <a:t>CC BY</a:t>
            </a:r>
            <a:endParaRPr lang="en-US" sz="900"/>
          </a:p>
        </p:txBody>
      </p:sp>
      <p:sp>
        <p:nvSpPr>
          <p:cNvPr id="10" name="TextBox 9">
            <a:extLst>
              <a:ext uri="{FF2B5EF4-FFF2-40B4-BE49-F238E27FC236}">
                <a16:creationId xmlns:a16="http://schemas.microsoft.com/office/drawing/2014/main" id="{1F66A2D3-E828-EAAE-CF28-25498DE40466}"/>
              </a:ext>
            </a:extLst>
          </p:cNvPr>
          <p:cNvSpPr txBox="1"/>
          <p:nvPr/>
        </p:nvSpPr>
        <p:spPr>
          <a:xfrm>
            <a:off x="447040" y="1628505"/>
            <a:ext cx="6177280" cy="1200329"/>
          </a:xfrm>
          <a:prstGeom prst="rect">
            <a:avLst/>
          </a:prstGeom>
          <a:noFill/>
        </p:spPr>
        <p:txBody>
          <a:bodyPr wrap="square">
            <a:spAutoFit/>
          </a:bodyPr>
          <a:lstStyle/>
          <a:p>
            <a:pPr>
              <a:buNone/>
            </a:pPr>
            <a:r>
              <a:rPr lang="en-US" b="1" dirty="0">
                <a:solidFill>
                  <a:schemeClr val="bg1"/>
                </a:solidFill>
              </a:rPr>
              <a:t>Flask API Development</a:t>
            </a:r>
          </a:p>
          <a:p>
            <a:pPr>
              <a:buFont typeface="Arial" panose="020B0604020202020204" pitchFamily="34" charset="0"/>
              <a:buChar char="•"/>
            </a:pPr>
            <a:r>
              <a:rPr lang="en-US" dirty="0">
                <a:solidFill>
                  <a:schemeClr val="bg1"/>
                </a:solidFill>
              </a:rPr>
              <a:t>Built a </a:t>
            </a:r>
            <a:r>
              <a:rPr lang="en-US" b="1" dirty="0">
                <a:solidFill>
                  <a:schemeClr val="bg1"/>
                </a:solidFill>
              </a:rPr>
              <a:t>lightweight Flask API</a:t>
            </a:r>
            <a:r>
              <a:rPr lang="en-US" dirty="0">
                <a:solidFill>
                  <a:schemeClr val="bg1"/>
                </a:solidFill>
              </a:rPr>
              <a:t> to serve ML model predictions</a:t>
            </a:r>
          </a:p>
          <a:p>
            <a:pPr>
              <a:buFont typeface="Arial" panose="020B0604020202020204" pitchFamily="34" charset="0"/>
              <a:buChar char="•"/>
            </a:pPr>
            <a:r>
              <a:rPr lang="en-US" dirty="0">
                <a:solidFill>
                  <a:schemeClr val="bg1"/>
                </a:solidFill>
              </a:rPr>
              <a:t>Accepts input (e.g., rainfall, temperature, area) via JSON</a:t>
            </a:r>
          </a:p>
          <a:p>
            <a:pPr>
              <a:buFont typeface="Arial" panose="020B0604020202020204" pitchFamily="34" charset="0"/>
              <a:buChar char="•"/>
            </a:pPr>
            <a:r>
              <a:rPr lang="en-US" dirty="0">
                <a:solidFill>
                  <a:schemeClr val="bg1"/>
                </a:solidFill>
              </a:rPr>
              <a:t>Returns </a:t>
            </a:r>
            <a:r>
              <a:rPr lang="en-US" b="1" dirty="0">
                <a:solidFill>
                  <a:schemeClr val="bg1"/>
                </a:solidFill>
              </a:rPr>
              <a:t>real-time crop yield predictions</a:t>
            </a:r>
            <a:endParaRPr lang="en-US" dirty="0">
              <a:solidFill>
                <a:schemeClr val="bg1"/>
              </a:solidFill>
            </a:endParaRPr>
          </a:p>
        </p:txBody>
      </p:sp>
      <p:sp>
        <p:nvSpPr>
          <p:cNvPr id="12" name="TextBox 11">
            <a:extLst>
              <a:ext uri="{FF2B5EF4-FFF2-40B4-BE49-F238E27FC236}">
                <a16:creationId xmlns:a16="http://schemas.microsoft.com/office/drawing/2014/main" id="{D3FC6347-2FB9-E117-3930-311B9C3F3489}"/>
              </a:ext>
            </a:extLst>
          </p:cNvPr>
          <p:cNvSpPr txBox="1"/>
          <p:nvPr/>
        </p:nvSpPr>
        <p:spPr>
          <a:xfrm>
            <a:off x="447040" y="3162775"/>
            <a:ext cx="6177280" cy="1477328"/>
          </a:xfrm>
          <a:prstGeom prst="rect">
            <a:avLst/>
          </a:prstGeom>
          <a:noFill/>
        </p:spPr>
        <p:txBody>
          <a:bodyPr wrap="square">
            <a:spAutoFit/>
          </a:bodyPr>
          <a:lstStyle/>
          <a:p>
            <a:pPr>
              <a:buNone/>
            </a:pPr>
            <a:r>
              <a:rPr lang="en-US" b="1" dirty="0">
                <a:solidFill>
                  <a:schemeClr val="bg1"/>
                </a:solidFill>
              </a:rPr>
              <a:t>Containerization with Docker</a:t>
            </a:r>
          </a:p>
          <a:p>
            <a:pPr>
              <a:buFont typeface="Arial" panose="020B0604020202020204" pitchFamily="34" charset="0"/>
              <a:buChar char="•"/>
            </a:pPr>
            <a:r>
              <a:rPr lang="en-US" dirty="0" err="1">
                <a:solidFill>
                  <a:schemeClr val="bg1"/>
                </a:solidFill>
              </a:rPr>
              <a:t>Dockerized</a:t>
            </a:r>
            <a:r>
              <a:rPr lang="en-US" dirty="0">
                <a:solidFill>
                  <a:schemeClr val="bg1"/>
                </a:solidFill>
              </a:rPr>
              <a:t> the application to ensure:</a:t>
            </a:r>
          </a:p>
          <a:p>
            <a:pPr marL="742950" lvl="1" indent="-285750">
              <a:buFont typeface="Arial" panose="020B0604020202020204" pitchFamily="34" charset="0"/>
              <a:buChar char="•"/>
            </a:pPr>
            <a:r>
              <a:rPr lang="en-US" dirty="0">
                <a:solidFill>
                  <a:schemeClr val="bg1"/>
                </a:solidFill>
              </a:rPr>
              <a:t>Portability</a:t>
            </a:r>
          </a:p>
          <a:p>
            <a:pPr marL="742950" lvl="1" indent="-285750">
              <a:buFont typeface="Arial" panose="020B0604020202020204" pitchFamily="34" charset="0"/>
              <a:buChar char="•"/>
            </a:pPr>
            <a:r>
              <a:rPr lang="en-US" dirty="0">
                <a:solidFill>
                  <a:schemeClr val="bg1"/>
                </a:solidFill>
              </a:rPr>
              <a:t>Consistent deployment across environments</a:t>
            </a:r>
          </a:p>
          <a:p>
            <a:pPr marL="742950" lvl="1" indent="-285750">
              <a:buFont typeface="Arial" panose="020B0604020202020204" pitchFamily="34" charset="0"/>
              <a:buChar char="•"/>
            </a:pPr>
            <a:r>
              <a:rPr lang="en-US" dirty="0">
                <a:solidFill>
                  <a:schemeClr val="bg1"/>
                </a:solidFill>
              </a:rPr>
              <a:t>Faster scaling and testing</a:t>
            </a:r>
          </a:p>
        </p:txBody>
      </p:sp>
      <p:sp>
        <p:nvSpPr>
          <p:cNvPr id="14" name="TextBox 13">
            <a:extLst>
              <a:ext uri="{FF2B5EF4-FFF2-40B4-BE49-F238E27FC236}">
                <a16:creationId xmlns:a16="http://schemas.microsoft.com/office/drawing/2014/main" id="{645BAB7A-9154-FC0E-D941-9F30A8FD4848}"/>
              </a:ext>
            </a:extLst>
          </p:cNvPr>
          <p:cNvSpPr txBox="1"/>
          <p:nvPr/>
        </p:nvSpPr>
        <p:spPr>
          <a:xfrm>
            <a:off x="447040" y="4974044"/>
            <a:ext cx="6177280" cy="1200329"/>
          </a:xfrm>
          <a:prstGeom prst="rect">
            <a:avLst/>
          </a:prstGeom>
          <a:noFill/>
        </p:spPr>
        <p:txBody>
          <a:bodyPr wrap="square">
            <a:spAutoFit/>
          </a:bodyPr>
          <a:lstStyle/>
          <a:p>
            <a:pPr>
              <a:buNone/>
            </a:pPr>
            <a:r>
              <a:rPr lang="en-US" b="1" dirty="0">
                <a:solidFill>
                  <a:schemeClr val="bg1"/>
                </a:solidFill>
              </a:rPr>
              <a:t>Deployment on AWS EC2</a:t>
            </a:r>
          </a:p>
          <a:p>
            <a:pPr>
              <a:buFont typeface="Arial" panose="020B0604020202020204" pitchFamily="34" charset="0"/>
              <a:buChar char="•"/>
            </a:pPr>
            <a:r>
              <a:rPr lang="en-US" dirty="0">
                <a:solidFill>
                  <a:schemeClr val="bg1"/>
                </a:solidFill>
              </a:rPr>
              <a:t>Hosted the entire application on an </a:t>
            </a:r>
            <a:r>
              <a:rPr lang="en-US" b="1" dirty="0">
                <a:solidFill>
                  <a:schemeClr val="bg1"/>
                </a:solidFill>
              </a:rPr>
              <a:t>AWS EC2 instance</a:t>
            </a:r>
            <a:endParaRPr lang="en-US" dirty="0">
              <a:solidFill>
                <a:schemeClr val="bg1"/>
              </a:solidFill>
            </a:endParaRPr>
          </a:p>
          <a:p>
            <a:pPr>
              <a:buFont typeface="Arial" panose="020B0604020202020204" pitchFamily="34" charset="0"/>
              <a:buChar char="•"/>
            </a:pPr>
            <a:r>
              <a:rPr lang="en-US" dirty="0">
                <a:solidFill>
                  <a:schemeClr val="bg1"/>
                </a:solidFill>
              </a:rPr>
              <a:t>Ensured </a:t>
            </a:r>
            <a:r>
              <a:rPr lang="en-US" b="1" dirty="0">
                <a:solidFill>
                  <a:schemeClr val="bg1"/>
                </a:solidFill>
              </a:rPr>
              <a:t>24x7 availability</a:t>
            </a:r>
            <a:r>
              <a:rPr lang="en-US" dirty="0">
                <a:solidFill>
                  <a:schemeClr val="bg1"/>
                </a:solidFill>
              </a:rPr>
              <a:t>, </a:t>
            </a:r>
            <a:r>
              <a:rPr lang="en-US" b="1" dirty="0">
                <a:solidFill>
                  <a:schemeClr val="bg1"/>
                </a:solidFill>
              </a:rPr>
              <a:t>scalability</a:t>
            </a:r>
            <a:r>
              <a:rPr lang="en-US" dirty="0">
                <a:solidFill>
                  <a:schemeClr val="bg1"/>
                </a:solidFill>
              </a:rPr>
              <a:t>, and </a:t>
            </a:r>
            <a:r>
              <a:rPr lang="en-US" b="1" dirty="0">
                <a:solidFill>
                  <a:schemeClr val="bg1"/>
                </a:solidFill>
              </a:rPr>
              <a:t>secure access</a:t>
            </a:r>
            <a:endParaRPr lang="en-US" dirty="0">
              <a:solidFill>
                <a:schemeClr val="bg1"/>
              </a:solidFill>
            </a:endParaRPr>
          </a:p>
          <a:p>
            <a:pPr>
              <a:buFont typeface="Arial" panose="020B0604020202020204" pitchFamily="34" charset="0"/>
              <a:buChar char="•"/>
            </a:pPr>
            <a:r>
              <a:rPr lang="en-US" dirty="0">
                <a:solidFill>
                  <a:schemeClr val="bg1"/>
                </a:solidFill>
              </a:rPr>
              <a:t>Used </a:t>
            </a:r>
            <a:r>
              <a:rPr lang="en-US" b="1" dirty="0">
                <a:solidFill>
                  <a:schemeClr val="bg1"/>
                </a:solidFill>
              </a:rPr>
              <a:t>Git</a:t>
            </a:r>
            <a:r>
              <a:rPr lang="en-US" dirty="0">
                <a:solidFill>
                  <a:schemeClr val="bg1"/>
                </a:solidFill>
              </a:rPr>
              <a:t> for version control and collaborative updates</a:t>
            </a:r>
          </a:p>
        </p:txBody>
      </p:sp>
      <p:pic>
        <p:nvPicPr>
          <p:cNvPr id="16" name="Picture 15" descr="A black background with a black square&#10;&#10;AI-generated content may be incorrect.">
            <a:extLst>
              <a:ext uri="{FF2B5EF4-FFF2-40B4-BE49-F238E27FC236}">
                <a16:creationId xmlns:a16="http://schemas.microsoft.com/office/drawing/2014/main" id="{9421E1F1-E8B1-26DD-6C32-9A00EC2845D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544931" y="2491416"/>
            <a:ext cx="3275469" cy="1477328"/>
          </a:xfrm>
          <a:prstGeom prst="rect">
            <a:avLst/>
          </a:prstGeom>
          <a:solidFill>
            <a:srgbClr val="FFFFFF"/>
          </a:solidFill>
        </p:spPr>
      </p:pic>
      <p:pic>
        <p:nvPicPr>
          <p:cNvPr id="19" name="Picture 18" descr="A blue whale with containers on it&#10;&#10;AI-generated content may be incorrect.">
            <a:extLst>
              <a:ext uri="{FF2B5EF4-FFF2-40B4-BE49-F238E27FC236}">
                <a16:creationId xmlns:a16="http://schemas.microsoft.com/office/drawing/2014/main" id="{CAE0D56C-E0B2-AC90-62E5-E0373157CC9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565052" y="4339027"/>
            <a:ext cx="2547775" cy="1893190"/>
          </a:xfrm>
          <a:prstGeom prst="rect">
            <a:avLst/>
          </a:prstGeom>
          <a:solidFill>
            <a:srgbClr val="FFFFFF"/>
          </a:solidFill>
        </p:spPr>
      </p:pic>
      <p:sp>
        <p:nvSpPr>
          <p:cNvPr id="20" name="TextBox 19">
            <a:extLst>
              <a:ext uri="{FF2B5EF4-FFF2-40B4-BE49-F238E27FC236}">
                <a16:creationId xmlns:a16="http://schemas.microsoft.com/office/drawing/2014/main" id="{D25A2DD1-9888-CB27-238E-B99DCF327ACD}"/>
              </a:ext>
            </a:extLst>
          </p:cNvPr>
          <p:cNvSpPr txBox="1"/>
          <p:nvPr/>
        </p:nvSpPr>
        <p:spPr>
          <a:xfrm>
            <a:off x="8853354" y="7091006"/>
            <a:ext cx="1086077" cy="646331"/>
          </a:xfrm>
          <a:prstGeom prst="rect">
            <a:avLst/>
          </a:prstGeom>
          <a:solidFill>
            <a:srgbClr val="FFFFFF"/>
          </a:solidFill>
        </p:spPr>
        <p:txBody>
          <a:bodyPr wrap="square" rtlCol="0">
            <a:spAutoFit/>
          </a:bodyPr>
          <a:lstStyle/>
          <a:p>
            <a:r>
              <a:rPr lang="en-US" sz="900">
                <a:hlinkClick r:id="rId8" tooltip="https://rpi-experiences.blogspot.com/2018/"/>
              </a:rPr>
              <a:t>This Photo</a:t>
            </a:r>
            <a:r>
              <a:rPr lang="en-US" sz="900"/>
              <a:t> by Unknown Author is licensed under </a:t>
            </a:r>
            <a:r>
              <a:rPr lang="en-US" sz="900">
                <a:hlinkClick r:id="rId9" tooltip="https://creativecommons.org/licenses/by-sa/3.0/"/>
              </a:rPr>
              <a:t>CC BY-SA</a:t>
            </a:r>
            <a:endParaRPr lang="en-US" sz="900"/>
          </a:p>
        </p:txBody>
      </p:sp>
      <p:pic>
        <p:nvPicPr>
          <p:cNvPr id="22" name="Picture 21" descr="A cloud computing and data storage">
            <a:extLst>
              <a:ext uri="{FF2B5EF4-FFF2-40B4-BE49-F238E27FC236}">
                <a16:creationId xmlns:a16="http://schemas.microsoft.com/office/drawing/2014/main" id="{FDEFA180-B27C-89BF-B75E-F98908AD670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9067" y="4339027"/>
            <a:ext cx="2475665" cy="1913275"/>
          </a:xfrm>
          <a:prstGeom prst="rect">
            <a:avLst/>
          </a:prstGeom>
          <a:solidFill>
            <a:schemeClr val="bg1">
              <a:lumMod val="95000"/>
            </a:schemeClr>
          </a:solidFill>
        </p:spPr>
      </p:pic>
      <p:pic>
        <p:nvPicPr>
          <p:cNvPr id="26" name="Picture 25" descr="Blue text on a black background">
            <a:extLst>
              <a:ext uri="{FF2B5EF4-FFF2-40B4-BE49-F238E27FC236}">
                <a16:creationId xmlns:a16="http://schemas.microsoft.com/office/drawing/2014/main" id="{32E4A5A6-4BDE-734E-A5D3-FAA239EC6AED}"/>
              </a:ext>
            </a:extLst>
          </p:cNvPr>
          <p:cNvPicPr>
            <a:picLocks noChangeAspect="1"/>
          </p:cNvPicPr>
          <p:nvPr/>
        </p:nvPicPr>
        <p:blipFill>
          <a:blip r:embed="rId12">
            <a:extLst>
              <a:ext uri="{837473B0-CC2E-450A-ABE3-18F120FF3D39}">
                <a1611:picAttrSrcUrl xmlns:a1611="http://schemas.microsoft.com/office/drawing/2016/11/main" r:id="rId13"/>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3681227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3EA57DB-6A97-D919-8178-DB8BEE8E72F9}"/>
              </a:ext>
            </a:extLst>
          </p:cNvPr>
          <p:cNvSpPr>
            <a:spLocks noGrp="1"/>
          </p:cNvSpPr>
          <p:nvPr>
            <p:ph type="title"/>
          </p:nvPr>
        </p:nvSpPr>
        <p:spPr>
          <a:xfrm>
            <a:off x="419100" y="2801"/>
            <a:ext cx="11353800" cy="807195"/>
          </a:xfrm>
        </p:spPr>
        <p:txBody>
          <a:bodyPr/>
          <a:lstStyle/>
          <a:p>
            <a:r>
              <a:rPr lang="en-US" sz="3200" b="1" dirty="0">
                <a:solidFill>
                  <a:schemeClr val="tx1"/>
                </a:solidFill>
                <a:latin typeface="Century Gothic" panose="020B0502020202020204" pitchFamily="34" charset="0"/>
              </a:rPr>
              <a:t>FRONTEND USING PYTHON + FLASK API + HTML + CSS</a:t>
            </a:r>
          </a:p>
        </p:txBody>
      </p:sp>
      <p:pic>
        <p:nvPicPr>
          <p:cNvPr id="14" name="Picture 13" descr="A screenshot of a computer&#10;&#10;AI-generated content may be incorrect.">
            <a:extLst>
              <a:ext uri="{FF2B5EF4-FFF2-40B4-BE49-F238E27FC236}">
                <a16:creationId xmlns:a16="http://schemas.microsoft.com/office/drawing/2014/main" id="{8E9C19BB-E1EE-E31F-48BC-B1B71A2C32DB}"/>
              </a:ext>
            </a:extLst>
          </p:cNvPr>
          <p:cNvPicPr>
            <a:picLocks noChangeAspect="1"/>
          </p:cNvPicPr>
          <p:nvPr/>
        </p:nvPicPr>
        <p:blipFill>
          <a:blip r:embed="rId2"/>
          <a:srcRect b="3124"/>
          <a:stretch>
            <a:fillRect/>
          </a:stretch>
        </p:blipFill>
        <p:spPr>
          <a:xfrm>
            <a:off x="0" y="995681"/>
            <a:ext cx="12192000" cy="5455920"/>
          </a:xfrm>
          <a:prstGeom prst="rect">
            <a:avLst/>
          </a:prstGeom>
          <a:noFill/>
        </p:spPr>
      </p:pic>
      <p:sp>
        <p:nvSpPr>
          <p:cNvPr id="6" name="Slide Number Placeholder 5">
            <a:extLst>
              <a:ext uri="{FF2B5EF4-FFF2-40B4-BE49-F238E27FC236}">
                <a16:creationId xmlns:a16="http://schemas.microsoft.com/office/drawing/2014/main" id="{44B754DE-D9E0-AF3A-3194-C8E07F09926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15</a:t>
            </a:fld>
            <a:endParaRPr lang="en-US"/>
          </a:p>
        </p:txBody>
      </p:sp>
    </p:spTree>
    <p:extLst>
      <p:ext uri="{BB962C8B-B14F-4D97-AF65-F5344CB8AC3E}">
        <p14:creationId xmlns:p14="http://schemas.microsoft.com/office/powerpoint/2010/main" val="40670920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C25EED9-1705-7B49-B8D1-0F5676068F7C}"/>
              </a:ext>
            </a:extLst>
          </p:cNvPr>
          <p:cNvPicPr>
            <a:picLocks noChangeAspect="1"/>
          </p:cNvPicPr>
          <p:nvPr/>
        </p:nvPicPr>
        <p:blipFill>
          <a:blip r:embed="rId2">
            <a:extLst>
              <a:ext uri="{837473B0-CC2E-450A-ABE3-18F120FF3D39}">
                <a1611:picAttrSrcUrl xmlns:a1611="http://schemas.microsoft.com/office/drawing/2016/11/main" r:id="rId3"/>
              </a:ext>
            </a:extLst>
          </a:blip>
          <a:srcRect l="26833" t="7547" b="7547"/>
          <a:stretch>
            <a:fillRect/>
          </a:stretch>
        </p:blipFill>
        <p:spPr>
          <a:xfrm rot="10800000">
            <a:off x="0" y="0"/>
            <a:ext cx="12192000" cy="6858000"/>
          </a:xfrm>
          <a:prstGeom prst="rect">
            <a:avLst/>
          </a:prstGeom>
          <a:pattFill prst="pct75">
            <a:fgClr>
              <a:schemeClr val="accent5">
                <a:lumMod val="60000"/>
                <a:lumOff val="40000"/>
              </a:schemeClr>
            </a:fgClr>
            <a:bgClr>
              <a:schemeClr val="bg1"/>
            </a:bgClr>
          </a:pattFill>
        </p:spPr>
      </p:pic>
      <p:sp>
        <p:nvSpPr>
          <p:cNvPr id="6" name="Slide Number Placeholder 5">
            <a:extLst>
              <a:ext uri="{FF2B5EF4-FFF2-40B4-BE49-F238E27FC236}">
                <a16:creationId xmlns:a16="http://schemas.microsoft.com/office/drawing/2014/main" id="{EC2F4EA1-D08C-7722-B2D5-4E9E6247DD8D}"/>
              </a:ext>
            </a:extLst>
          </p:cNvPr>
          <p:cNvSpPr>
            <a:spLocks noGrp="1"/>
          </p:cNvSpPr>
          <p:nvPr>
            <p:ph type="sldNum" sz="quarter" idx="4"/>
          </p:nvPr>
        </p:nvSpPr>
        <p:spPr/>
        <p:txBody>
          <a:bodyPr/>
          <a:lstStyle/>
          <a:p>
            <a:fld id="{EA87306C-81BA-4795-A5CA-9392456A8C1E}" type="slidenum">
              <a:rPr lang="en-US" smtClean="0"/>
              <a:pPr/>
              <a:t>16</a:t>
            </a:fld>
            <a:endParaRPr lang="en-US" dirty="0"/>
          </a:p>
        </p:txBody>
      </p:sp>
      <p:pic>
        <p:nvPicPr>
          <p:cNvPr id="11" name="Picture 10" descr="Blue text on a black background">
            <a:extLst>
              <a:ext uri="{FF2B5EF4-FFF2-40B4-BE49-F238E27FC236}">
                <a16:creationId xmlns:a16="http://schemas.microsoft.com/office/drawing/2014/main" id="{07E2AC8D-07BD-9323-94B1-CF7A1BF6F83E}"/>
              </a:ext>
            </a:extLst>
          </p:cNvPr>
          <p:cNvPicPr>
            <a:picLocks noChangeAspect="1"/>
          </p:cNvPicPr>
          <p:nvPr/>
        </p:nvPicPr>
        <p:blipFill>
          <a:blip r:embed="rId4">
            <a:extLst>
              <a:ext uri="{837473B0-CC2E-450A-ABE3-18F120FF3D39}">
                <a1611:picAttrSrcUrl xmlns:a1611="http://schemas.microsoft.com/office/drawing/2016/11/main" r:id="rId5"/>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08FFC71C-F2E9-935B-C659-C743314CB07F}"/>
              </a:ext>
            </a:extLst>
          </p:cNvPr>
          <p:cNvSpPr txBox="1"/>
          <p:nvPr/>
        </p:nvSpPr>
        <p:spPr>
          <a:xfrm>
            <a:off x="457200" y="2032000"/>
            <a:ext cx="11145520" cy="3785652"/>
          </a:xfrm>
          <a:prstGeom prst="rect">
            <a:avLst/>
          </a:prstGeom>
          <a:solidFill>
            <a:srgbClr val="FFFFFF">
              <a:alpha val="66000"/>
            </a:srgbClr>
          </a:solidFill>
        </p:spPr>
        <p:txBody>
          <a:bodyPr wrap="square">
            <a:spAutoFit/>
          </a:bodyPr>
          <a:lstStyle/>
          <a:p>
            <a:pPr>
              <a:buFont typeface="Arial" panose="020B0604020202020204" pitchFamily="34" charset="0"/>
              <a:buChar char="•"/>
            </a:pPr>
            <a:r>
              <a:rPr lang="en-US" sz="2400" b="1" dirty="0"/>
              <a:t>Random Forest</a:t>
            </a:r>
            <a:r>
              <a:rPr lang="en-US" sz="2400" dirty="0"/>
              <a:t> emerged as the most accurate and robust model for crop yield prediction (R² ~ 0.98)</a:t>
            </a:r>
          </a:p>
          <a:p>
            <a:endParaRPr lang="en-US" sz="2400" dirty="0"/>
          </a:p>
          <a:p>
            <a:pPr>
              <a:buFont typeface="Arial" panose="020B0604020202020204" pitchFamily="34" charset="0"/>
              <a:buChar char="•"/>
            </a:pPr>
            <a:r>
              <a:rPr lang="en-US" sz="2400" b="1" dirty="0"/>
              <a:t>Rainfall</a:t>
            </a:r>
            <a:r>
              <a:rPr lang="en-US" sz="2400" dirty="0"/>
              <a:t>, </a:t>
            </a:r>
            <a:r>
              <a:rPr lang="en-US" sz="2400" b="1" dirty="0"/>
              <a:t>pesticide usage</a:t>
            </a:r>
            <a:r>
              <a:rPr lang="en-US" sz="2400" dirty="0"/>
              <a:t>, and </a:t>
            </a:r>
            <a:r>
              <a:rPr lang="en-US" sz="2400" b="1" dirty="0"/>
              <a:t>temperature</a:t>
            </a:r>
            <a:r>
              <a:rPr lang="en-US" sz="2400" dirty="0"/>
              <a:t> showed strong correlation with crop yield</a:t>
            </a:r>
          </a:p>
          <a:p>
            <a:endParaRPr lang="en-US" sz="2400" dirty="0"/>
          </a:p>
          <a:p>
            <a:pPr>
              <a:buFont typeface="Arial" panose="020B0604020202020204" pitchFamily="34" charset="0"/>
              <a:buChar char="•"/>
            </a:pPr>
            <a:r>
              <a:rPr lang="en-US" sz="2400" b="1" dirty="0"/>
              <a:t>Outlier detection and feature scaling</a:t>
            </a:r>
            <a:r>
              <a:rPr lang="en-US" sz="2400" dirty="0"/>
              <a:t> significantly improved model performance</a:t>
            </a:r>
          </a:p>
          <a:p>
            <a:r>
              <a:rPr lang="en-US" sz="2400" dirty="0"/>
              <a:t>  </a:t>
            </a:r>
          </a:p>
          <a:p>
            <a:pPr>
              <a:buFont typeface="Arial" panose="020B0604020202020204" pitchFamily="34" charset="0"/>
              <a:buChar char="•"/>
            </a:pPr>
            <a:r>
              <a:rPr lang="en-US" sz="2400" b="1" dirty="0"/>
              <a:t>Geographical and temporal diversity</a:t>
            </a:r>
            <a:r>
              <a:rPr lang="en-US" sz="2400" dirty="0"/>
              <a:t> in the dataset highlighted the need for adaptable models</a:t>
            </a:r>
          </a:p>
        </p:txBody>
      </p:sp>
      <p:sp>
        <p:nvSpPr>
          <p:cNvPr id="15" name="TextBox 14">
            <a:extLst>
              <a:ext uri="{FF2B5EF4-FFF2-40B4-BE49-F238E27FC236}">
                <a16:creationId xmlns:a16="http://schemas.microsoft.com/office/drawing/2014/main" id="{B6138DDC-70B1-39AC-9E66-E4F3BB8C32DE}"/>
              </a:ext>
            </a:extLst>
          </p:cNvPr>
          <p:cNvSpPr txBox="1"/>
          <p:nvPr/>
        </p:nvSpPr>
        <p:spPr>
          <a:xfrm>
            <a:off x="457200" y="441159"/>
            <a:ext cx="6177280" cy="584775"/>
          </a:xfrm>
          <a:prstGeom prst="rect">
            <a:avLst/>
          </a:prstGeom>
          <a:noFill/>
        </p:spPr>
        <p:txBody>
          <a:bodyPr wrap="square">
            <a:spAutoFit/>
          </a:bodyPr>
          <a:lstStyle/>
          <a:p>
            <a:pPr>
              <a:buNone/>
            </a:pPr>
            <a:r>
              <a:rPr lang="en-US" sz="3200" b="1" dirty="0">
                <a:solidFill>
                  <a:schemeClr val="bg1"/>
                </a:solidFill>
                <a:latin typeface="Century Gothic" panose="020B0502020202020204" pitchFamily="34" charset="0"/>
              </a:rPr>
              <a:t>Key Insights</a:t>
            </a:r>
          </a:p>
        </p:txBody>
      </p:sp>
    </p:spTree>
    <p:extLst>
      <p:ext uri="{BB962C8B-B14F-4D97-AF65-F5344CB8AC3E}">
        <p14:creationId xmlns:p14="http://schemas.microsoft.com/office/powerpoint/2010/main" val="99519998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field of green wheat&#10;&#10;AI-generated content may be incorrect.">
            <a:extLst>
              <a:ext uri="{FF2B5EF4-FFF2-40B4-BE49-F238E27FC236}">
                <a16:creationId xmlns:a16="http://schemas.microsoft.com/office/drawing/2014/main" id="{51A725FE-7EB0-1958-811C-EBFDD3E9550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DC9E89B2-2721-BF06-74B5-A52F52018AF8}"/>
              </a:ext>
            </a:extLst>
          </p:cNvPr>
          <p:cNvSpPr>
            <a:spLocks noGrp="1"/>
          </p:cNvSpPr>
          <p:nvPr>
            <p:ph type="sldNum" sz="quarter" idx="4"/>
          </p:nvPr>
        </p:nvSpPr>
        <p:spPr/>
        <p:txBody>
          <a:bodyPr/>
          <a:lstStyle/>
          <a:p>
            <a:fld id="{EA87306C-81BA-4795-A5CA-9392456A8C1E}" type="slidenum">
              <a:rPr lang="en-US" smtClean="0"/>
              <a:pPr/>
              <a:t>17</a:t>
            </a:fld>
            <a:endParaRPr lang="en-US" dirty="0"/>
          </a:p>
        </p:txBody>
      </p:sp>
      <p:sp>
        <p:nvSpPr>
          <p:cNvPr id="8" name="TextBox 7">
            <a:extLst>
              <a:ext uri="{FF2B5EF4-FFF2-40B4-BE49-F238E27FC236}">
                <a16:creationId xmlns:a16="http://schemas.microsoft.com/office/drawing/2014/main" id="{05B7F305-E72A-4585-09B5-30569FDFCF69}"/>
              </a:ext>
            </a:extLst>
          </p:cNvPr>
          <p:cNvSpPr txBox="1"/>
          <p:nvPr/>
        </p:nvSpPr>
        <p:spPr>
          <a:xfrm>
            <a:off x="284480" y="1590615"/>
            <a:ext cx="8412480" cy="4154984"/>
          </a:xfrm>
          <a:prstGeom prst="rect">
            <a:avLst/>
          </a:prstGeom>
          <a:solidFill>
            <a:schemeClr val="accent6">
              <a:lumMod val="40000"/>
              <a:lumOff val="60000"/>
            </a:schemeClr>
          </a:solidFill>
        </p:spPr>
        <p:txBody>
          <a:bodyPr wrap="square">
            <a:spAutoFit/>
          </a:bodyPr>
          <a:lstStyle/>
          <a:p>
            <a:pPr>
              <a:buFont typeface="Arial" panose="020B0604020202020204" pitchFamily="34" charset="0"/>
              <a:buChar char="•"/>
            </a:pPr>
            <a:r>
              <a:rPr lang="en-US" sz="2400" b="1" dirty="0" err="1"/>
              <a:t>OneAgroBharat</a:t>
            </a:r>
            <a:r>
              <a:rPr lang="en-US" sz="2400" dirty="0"/>
              <a:t> successfully delivers a machine learning-powered solution for crop yield forecasting</a:t>
            </a:r>
          </a:p>
          <a:p>
            <a:endParaRPr lang="en-US" sz="2400" dirty="0"/>
          </a:p>
          <a:p>
            <a:pPr>
              <a:buFont typeface="Arial" panose="020B0604020202020204" pitchFamily="34" charset="0"/>
              <a:buChar char="•"/>
            </a:pPr>
            <a:r>
              <a:rPr lang="en-US" sz="2400" dirty="0"/>
              <a:t>The system enables </a:t>
            </a:r>
            <a:r>
              <a:rPr lang="en-US" sz="2400" b="1" dirty="0"/>
              <a:t>data-driven agricultural decision-making</a:t>
            </a:r>
          </a:p>
          <a:p>
            <a:endParaRPr lang="en-US" sz="2400" dirty="0"/>
          </a:p>
          <a:p>
            <a:pPr>
              <a:buFont typeface="Arial" panose="020B0604020202020204" pitchFamily="34" charset="0"/>
              <a:buChar char="•"/>
            </a:pPr>
            <a:r>
              <a:rPr lang="en-US" sz="2400" dirty="0"/>
              <a:t>With </a:t>
            </a:r>
            <a:r>
              <a:rPr lang="en-US" sz="2400" b="1" dirty="0"/>
              <a:t>real-time predictions</a:t>
            </a:r>
            <a:r>
              <a:rPr lang="en-US" sz="2400" dirty="0"/>
              <a:t> and </a:t>
            </a:r>
            <a:r>
              <a:rPr lang="en-US" sz="2400" b="1" dirty="0"/>
              <a:t>cloud deployment</a:t>
            </a:r>
            <a:r>
              <a:rPr lang="en-US" sz="2400" dirty="0"/>
              <a:t>, it offers a scalable platform for global impact</a:t>
            </a:r>
          </a:p>
          <a:p>
            <a:endParaRPr lang="en-US" sz="2400" dirty="0"/>
          </a:p>
          <a:p>
            <a:pPr>
              <a:buFont typeface="Arial" panose="020B0604020202020204" pitchFamily="34" charset="0"/>
              <a:buChar char="•"/>
            </a:pPr>
            <a:r>
              <a:rPr lang="en-US" sz="2400" dirty="0"/>
              <a:t>This project showcases the potential of combining </a:t>
            </a:r>
            <a:r>
              <a:rPr lang="en-US" sz="2400" b="1" dirty="0"/>
              <a:t>ML, API development, and cloud infrastructure</a:t>
            </a:r>
            <a:r>
              <a:rPr lang="en-US" sz="2400" dirty="0"/>
              <a:t> in the </a:t>
            </a:r>
            <a:r>
              <a:rPr lang="en-US" sz="2400" dirty="0" err="1"/>
              <a:t>AgriTech</a:t>
            </a:r>
            <a:r>
              <a:rPr lang="en-US" sz="2400" dirty="0"/>
              <a:t> domain</a:t>
            </a:r>
          </a:p>
        </p:txBody>
      </p:sp>
      <p:sp>
        <p:nvSpPr>
          <p:cNvPr id="22" name="TextBox 21">
            <a:extLst>
              <a:ext uri="{FF2B5EF4-FFF2-40B4-BE49-F238E27FC236}">
                <a16:creationId xmlns:a16="http://schemas.microsoft.com/office/drawing/2014/main" id="{86959AFF-36B6-746E-FC19-892874FBC94E}"/>
              </a:ext>
            </a:extLst>
          </p:cNvPr>
          <p:cNvSpPr txBox="1"/>
          <p:nvPr/>
        </p:nvSpPr>
        <p:spPr>
          <a:xfrm>
            <a:off x="1262380" y="287774"/>
            <a:ext cx="6121400" cy="584775"/>
          </a:xfrm>
          <a:prstGeom prst="rect">
            <a:avLst/>
          </a:prstGeom>
          <a:noFill/>
        </p:spPr>
        <p:txBody>
          <a:bodyPr wrap="square">
            <a:spAutoFit/>
          </a:bodyPr>
          <a:lstStyle/>
          <a:p>
            <a:pPr>
              <a:buNone/>
            </a:pPr>
            <a:r>
              <a:rPr lang="en-US" sz="3200" b="1" dirty="0">
                <a:latin typeface="Century Gothic" panose="020B0502020202020204" pitchFamily="34" charset="0"/>
              </a:rPr>
              <a:t>CONCLUSION</a:t>
            </a:r>
          </a:p>
        </p:txBody>
      </p:sp>
      <p:pic>
        <p:nvPicPr>
          <p:cNvPr id="25" name="Picture 24" descr="Blue text on a black background">
            <a:extLst>
              <a:ext uri="{FF2B5EF4-FFF2-40B4-BE49-F238E27FC236}">
                <a16:creationId xmlns:a16="http://schemas.microsoft.com/office/drawing/2014/main" id="{7D51359E-9FD2-A709-25EF-C807E4425A2E}"/>
              </a:ext>
            </a:extLst>
          </p:cNvPr>
          <p:cNvPicPr>
            <a:picLocks noChangeAspect="1"/>
          </p:cNvPicPr>
          <p:nvPr/>
        </p:nvPicPr>
        <p:blipFill>
          <a:blip r:embed="rId4">
            <a:extLst>
              <a:ext uri="{837473B0-CC2E-450A-ABE3-18F120FF3D39}">
                <a1611:picAttrSrcUrl xmlns:a1611="http://schemas.microsoft.com/office/drawing/2016/11/main" r:id="rId5"/>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61945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up of a field of rice">
            <a:extLst>
              <a:ext uri="{FF2B5EF4-FFF2-40B4-BE49-F238E27FC236}">
                <a16:creationId xmlns:a16="http://schemas.microsoft.com/office/drawing/2014/main" id="{14F4617D-0B65-BE46-D1A9-F7F60F33F1EC}"/>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30684" b="30684"/>
          <a:stretch>
            <a:fillRect/>
          </a:stretch>
        </p:blipFill>
        <p:spPr>
          <a:xfrm>
            <a:off x="0" y="0"/>
            <a:ext cx="12192000" cy="6858000"/>
          </a:xfrm>
        </p:spPr>
      </p:pic>
      <p:sp>
        <p:nvSpPr>
          <p:cNvPr id="25" name="Title 24">
            <a:extLst>
              <a:ext uri="{FF2B5EF4-FFF2-40B4-BE49-F238E27FC236}">
                <a16:creationId xmlns:a16="http://schemas.microsoft.com/office/drawing/2014/main" id="{D353609C-AFD0-2BF5-05CC-2430B957436F}"/>
              </a:ext>
            </a:extLst>
          </p:cNvPr>
          <p:cNvSpPr>
            <a:spLocks noGrp="1"/>
          </p:cNvSpPr>
          <p:nvPr>
            <p:ph type="title"/>
          </p:nvPr>
        </p:nvSpPr>
        <p:spPr>
          <a:xfrm>
            <a:off x="213360" y="0"/>
            <a:ext cx="4643120" cy="839366"/>
          </a:xfrm>
          <a:noFill/>
          <a:ln>
            <a:noFill/>
          </a:ln>
        </p:spPr>
        <p:style>
          <a:lnRef idx="0">
            <a:scrgbClr r="0" g="0" b="0"/>
          </a:lnRef>
          <a:fillRef idx="0">
            <a:scrgbClr r="0" g="0" b="0"/>
          </a:fillRef>
          <a:effectRef idx="0">
            <a:scrgbClr r="0" g="0" b="0"/>
          </a:effectRef>
          <a:fontRef idx="minor">
            <a:schemeClr val="dk1"/>
          </a:fontRef>
        </p:style>
        <p:txBody>
          <a:bodyPr/>
          <a:lstStyle/>
          <a:p>
            <a:r>
              <a:rPr lang="en-US" sz="3200" b="1" dirty="0">
                <a:solidFill>
                  <a:schemeClr val="bg1"/>
                </a:solidFill>
                <a:latin typeface="Century Gothic" panose="020B0502020202020204" pitchFamily="34" charset="0"/>
              </a:rPr>
              <a:t>Future Scope</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274320" y="914400"/>
            <a:ext cx="11805920" cy="5821680"/>
          </a:xfrm>
          <a:blipFill dpi="0" rotWithShape="1">
            <a:blip r:embed="rId4">
              <a:alphaModFix amt="59000"/>
            </a:blip>
            <a:srcRect/>
            <a:tile tx="0" ty="0" sx="100000" sy="100000" flip="none" algn="tl"/>
          </a:blipFill>
        </p:spPr>
        <p:txBody>
          <a:bodyPr tIns="0" bIns="457200" anchor="t" anchorCtr="0"/>
          <a:lstStyle/>
          <a:p>
            <a:r>
              <a:rPr lang="en-US" b="1" dirty="0">
                <a:solidFill>
                  <a:schemeClr val="bg1"/>
                </a:solidFill>
              </a:rPr>
              <a:t>1.</a:t>
            </a:r>
            <a:r>
              <a:rPr lang="en-US" b="1" dirty="0">
                <a:solidFill>
                  <a:schemeClr val="bg1"/>
                </a:solidFill>
                <a:latin typeface="Century Gothic" panose="020B0502020202020204" pitchFamily="34" charset="0"/>
              </a:rPr>
              <a:t> Real-Time Weather Integration</a:t>
            </a:r>
          </a:p>
          <a:p>
            <a:r>
              <a:rPr lang="en-US" dirty="0">
                <a:solidFill>
                  <a:schemeClr val="bg1"/>
                </a:solidFill>
                <a:latin typeface="Century Gothic" panose="020B0502020202020204" pitchFamily="34" charset="0"/>
              </a:rPr>
              <a:t>Connect with live weather APIs to enable </a:t>
            </a:r>
            <a:r>
              <a:rPr lang="en-US" b="1" dirty="0">
                <a:solidFill>
                  <a:schemeClr val="bg1"/>
                </a:solidFill>
                <a:latin typeface="Century Gothic" panose="020B0502020202020204" pitchFamily="34" charset="0"/>
              </a:rPr>
              <a:t>dynamic and real-time yield predictions</a:t>
            </a:r>
            <a:r>
              <a:rPr lang="en-US" dirty="0">
                <a:solidFill>
                  <a:schemeClr val="bg1"/>
                </a:solidFill>
                <a:latin typeface="Century Gothic" panose="020B0502020202020204" pitchFamily="34" charset="0"/>
              </a:rPr>
              <a:t> based on current conditions.</a:t>
            </a:r>
          </a:p>
          <a:p>
            <a:r>
              <a:rPr lang="en-US" b="1" dirty="0">
                <a:solidFill>
                  <a:schemeClr val="bg1"/>
                </a:solidFill>
                <a:latin typeface="Century Gothic" panose="020B0502020202020204" pitchFamily="34" charset="0"/>
              </a:rPr>
              <a:t>2. Crop Recommendation System</a:t>
            </a:r>
          </a:p>
          <a:p>
            <a:pPr>
              <a:lnSpc>
                <a:spcPct val="150000"/>
              </a:lnSpc>
            </a:pPr>
            <a:r>
              <a:rPr lang="en-US" dirty="0">
                <a:solidFill>
                  <a:schemeClr val="bg1"/>
                </a:solidFill>
                <a:latin typeface="Century Gothic" panose="020B0502020202020204" pitchFamily="34" charset="0"/>
              </a:rPr>
              <a:t>Suggest the </a:t>
            </a:r>
            <a:r>
              <a:rPr lang="en-US" b="1" dirty="0">
                <a:solidFill>
                  <a:schemeClr val="bg1"/>
                </a:solidFill>
                <a:latin typeface="Century Gothic" panose="020B0502020202020204" pitchFamily="34" charset="0"/>
              </a:rPr>
              <a:t>most suitable crop</a:t>
            </a:r>
            <a:r>
              <a:rPr lang="en-US" dirty="0">
                <a:solidFill>
                  <a:schemeClr val="bg1"/>
                </a:solidFill>
                <a:latin typeface="Century Gothic" panose="020B0502020202020204" pitchFamily="34" charset="0"/>
              </a:rPr>
              <a:t> based on soil, climate, and historical performance using classification models.</a:t>
            </a:r>
          </a:p>
          <a:p>
            <a:pPr>
              <a:lnSpc>
                <a:spcPct val="150000"/>
              </a:lnSpc>
            </a:pPr>
            <a:r>
              <a:rPr lang="en-US" b="1" dirty="0">
                <a:solidFill>
                  <a:schemeClr val="bg1"/>
                </a:solidFill>
                <a:latin typeface="Century Gothic" panose="020B0502020202020204" pitchFamily="34" charset="0"/>
              </a:rPr>
              <a:t>3. Integration with Satellite &amp; IoT Data</a:t>
            </a:r>
          </a:p>
          <a:p>
            <a:pPr>
              <a:lnSpc>
                <a:spcPct val="150000"/>
              </a:lnSpc>
              <a:buFont typeface="Arial" panose="020B0604020202020204" pitchFamily="34" charset="0"/>
              <a:buChar char="•"/>
            </a:pPr>
            <a:r>
              <a:rPr lang="en-US" dirty="0">
                <a:solidFill>
                  <a:schemeClr val="bg1"/>
                </a:solidFill>
                <a:latin typeface="Century Gothic" panose="020B0502020202020204" pitchFamily="34" charset="0"/>
              </a:rPr>
              <a:t>Incorporate </a:t>
            </a:r>
            <a:r>
              <a:rPr lang="en-US" b="1" dirty="0">
                <a:solidFill>
                  <a:schemeClr val="bg1"/>
                </a:solidFill>
                <a:latin typeface="Century Gothic" panose="020B0502020202020204" pitchFamily="34" charset="0"/>
              </a:rPr>
              <a:t>remote sensing</a:t>
            </a:r>
            <a:r>
              <a:rPr lang="en-US" dirty="0">
                <a:solidFill>
                  <a:schemeClr val="bg1"/>
                </a:solidFill>
                <a:latin typeface="Century Gothic" panose="020B0502020202020204" pitchFamily="34" charset="0"/>
              </a:rPr>
              <a:t> and </a:t>
            </a:r>
            <a:r>
              <a:rPr lang="en-US" b="1" dirty="0">
                <a:solidFill>
                  <a:schemeClr val="bg1"/>
                </a:solidFill>
                <a:latin typeface="Century Gothic" panose="020B0502020202020204" pitchFamily="34" charset="0"/>
              </a:rPr>
              <a:t>sensor-based data</a:t>
            </a:r>
            <a:r>
              <a:rPr lang="en-US" dirty="0">
                <a:solidFill>
                  <a:schemeClr val="bg1"/>
                </a:solidFill>
                <a:latin typeface="Century Gothic" panose="020B0502020202020204" pitchFamily="34" charset="0"/>
              </a:rPr>
              <a:t> (e.g., NDVI, soil moisture) for deeper insights and accuracy.</a:t>
            </a:r>
          </a:p>
          <a:p>
            <a:r>
              <a:rPr lang="en-US" b="1" dirty="0">
                <a:solidFill>
                  <a:schemeClr val="bg1"/>
                </a:solidFill>
                <a:latin typeface="Century Gothic" panose="020B0502020202020204" pitchFamily="34" charset="0"/>
              </a:rPr>
              <a:t>4. Multi-Language Support</a:t>
            </a:r>
          </a:p>
          <a:p>
            <a:r>
              <a:rPr lang="en-US" dirty="0">
                <a:solidFill>
                  <a:schemeClr val="bg1"/>
                </a:solidFill>
                <a:latin typeface="Century Gothic" panose="020B0502020202020204" pitchFamily="34" charset="0"/>
              </a:rPr>
              <a:t>Include regional languages to enhance usability for </a:t>
            </a:r>
            <a:r>
              <a:rPr lang="en-US" b="1" dirty="0">
                <a:solidFill>
                  <a:schemeClr val="bg1"/>
                </a:solidFill>
                <a:latin typeface="Century Gothic" panose="020B0502020202020204" pitchFamily="34" charset="0"/>
              </a:rPr>
              <a:t>diverse farmer communities</a:t>
            </a:r>
            <a:r>
              <a:rPr lang="en-US" dirty="0">
                <a:solidFill>
                  <a:schemeClr val="bg1"/>
                </a:solidFill>
                <a:latin typeface="Century Gothic" panose="020B0502020202020204" pitchFamily="34" charset="0"/>
              </a:rPr>
              <a:t> across India.</a:t>
            </a:r>
          </a:p>
          <a:p>
            <a:r>
              <a:rPr lang="en-US" b="1" dirty="0">
                <a:solidFill>
                  <a:schemeClr val="bg1"/>
                </a:solidFill>
                <a:latin typeface="Century Gothic" panose="020B0502020202020204" pitchFamily="34" charset="0"/>
              </a:rPr>
              <a:t>5. Government &amp; Policy Integration</a:t>
            </a:r>
          </a:p>
          <a:p>
            <a:r>
              <a:rPr lang="en-US" dirty="0">
                <a:solidFill>
                  <a:schemeClr val="bg1"/>
                </a:solidFill>
                <a:latin typeface="Century Gothic" panose="020B0502020202020204" pitchFamily="34" charset="0"/>
              </a:rPr>
              <a:t>Collaborate with </a:t>
            </a:r>
            <a:r>
              <a:rPr lang="en-US" dirty="0" err="1">
                <a:solidFill>
                  <a:schemeClr val="bg1"/>
                </a:solidFill>
                <a:latin typeface="Century Gothic" panose="020B0502020202020204" pitchFamily="34" charset="0"/>
              </a:rPr>
              <a:t>agri</a:t>
            </a:r>
            <a:r>
              <a:rPr lang="en-US" dirty="0">
                <a:solidFill>
                  <a:schemeClr val="bg1"/>
                </a:solidFill>
                <a:latin typeface="Century Gothic" panose="020B0502020202020204" pitchFamily="34" charset="0"/>
              </a:rPr>
              <a:t>-departments to support </a:t>
            </a:r>
            <a:r>
              <a:rPr lang="en-US" b="1" dirty="0">
                <a:solidFill>
                  <a:schemeClr val="bg1"/>
                </a:solidFill>
                <a:latin typeface="Century Gothic" panose="020B0502020202020204" pitchFamily="34" charset="0"/>
              </a:rPr>
              <a:t>policy planning, subsidies</a:t>
            </a:r>
            <a:r>
              <a:rPr lang="en-US" dirty="0">
                <a:solidFill>
                  <a:schemeClr val="bg1"/>
                </a:solidFill>
                <a:latin typeface="Century Gothic" panose="020B0502020202020204" pitchFamily="34" charset="0"/>
              </a:rPr>
              <a:t>, and </a:t>
            </a:r>
            <a:r>
              <a:rPr lang="en-US" b="1" dirty="0">
                <a:solidFill>
                  <a:schemeClr val="bg1"/>
                </a:solidFill>
                <a:latin typeface="Century Gothic" panose="020B0502020202020204" pitchFamily="34" charset="0"/>
              </a:rPr>
              <a:t>risk assessment</a:t>
            </a:r>
            <a:r>
              <a:rPr lang="en-US" dirty="0">
                <a:solidFill>
                  <a:schemeClr val="bg1"/>
                </a:solidFill>
                <a:latin typeface="Century Gothic" panose="020B0502020202020204" pitchFamily="34" charset="0"/>
              </a:rPr>
              <a:t> at scale.</a:t>
            </a:r>
          </a:p>
          <a:p>
            <a:pPr>
              <a:lnSpc>
                <a:spcPct val="150000"/>
              </a:lnSpc>
              <a:buFont typeface="Arial" panose="020B0604020202020204" pitchFamily="34" charset="0"/>
              <a:buChar char="•"/>
            </a:pPr>
            <a:endParaRPr lang="en-US" dirty="0">
              <a:solidFill>
                <a:schemeClr val="bg1"/>
              </a:solidFill>
              <a:latin typeface="Century Gothic" panose="020B0502020202020204" pitchFamily="34" charset="0"/>
            </a:endParaRPr>
          </a:p>
          <a:p>
            <a:pPr>
              <a:lnSpc>
                <a:spcPct val="150000"/>
              </a:lnSpc>
            </a:pPr>
            <a:endParaRPr lang="en-US" dirty="0">
              <a:latin typeface="Century Gothic" panose="020B0502020202020204" pitchFamily="34" charset="0"/>
            </a:endParaRPr>
          </a:p>
          <a:p>
            <a:endParaRPr lang="en-US" dirty="0"/>
          </a:p>
          <a:p>
            <a:endParaRPr lang="en-US" dirty="0"/>
          </a:p>
        </p:txBody>
      </p:sp>
      <p:sp>
        <p:nvSpPr>
          <p:cNvPr id="2" name="Slide Number Placeholder 1">
            <a:extLst>
              <a:ext uri="{FF2B5EF4-FFF2-40B4-BE49-F238E27FC236}">
                <a16:creationId xmlns:a16="http://schemas.microsoft.com/office/drawing/2014/main" id="{06EA18F1-1CB3-04BA-3FB2-530F2637A3F7}"/>
              </a:ext>
            </a:extLst>
          </p:cNvPr>
          <p:cNvSpPr>
            <a:spLocks noGrp="1"/>
          </p:cNvSpPr>
          <p:nvPr>
            <p:ph type="sldNum" sz="quarter" idx="4"/>
          </p:nvPr>
        </p:nvSpPr>
        <p:spPr/>
        <p:txBody>
          <a:bodyPr/>
          <a:lstStyle/>
          <a:p>
            <a:fld id="{EA87306C-81BA-4795-A5CA-9392456A8C1E}" type="slidenum">
              <a:rPr lang="en-US" smtClean="0"/>
              <a:pPr/>
              <a:t>18</a:t>
            </a:fld>
            <a:endParaRPr lang="en-US" dirty="0"/>
          </a:p>
        </p:txBody>
      </p:sp>
      <p:pic>
        <p:nvPicPr>
          <p:cNvPr id="14" name="Picture 13" descr="Blue text on a black background">
            <a:extLst>
              <a:ext uri="{FF2B5EF4-FFF2-40B4-BE49-F238E27FC236}">
                <a16:creationId xmlns:a16="http://schemas.microsoft.com/office/drawing/2014/main" id="{4D53AB37-66C3-9E05-140C-3A9C22CF7B89}"/>
              </a:ext>
            </a:extLst>
          </p:cNvPr>
          <p:cNvPicPr>
            <a:picLocks noChangeAspect="1"/>
          </p:cNvPicPr>
          <p:nvPr/>
        </p:nvPicPr>
        <p:blipFill>
          <a:blip r:embed="rId5">
            <a:extLst>
              <a:ext uri="{837473B0-CC2E-450A-ABE3-18F120FF3D39}">
                <a1611:picAttrSrcUrl xmlns:a1611="http://schemas.microsoft.com/office/drawing/2016/11/main" r:id="rId6"/>
              </a:ext>
            </a:extLst>
          </a:blip>
          <a:srcRect l="-14633" t="-8612" r="-14146" b="-21947"/>
          <a:stretch>
            <a:fillRect/>
          </a:stretch>
        </p:blipFill>
        <p:spPr>
          <a:xfrm>
            <a:off x="9286239" y="136525"/>
            <a:ext cx="2386907" cy="1093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015856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347400-F1A2-FAFC-8A83-9280B6C44D15}"/>
              </a:ext>
            </a:extLst>
          </p:cNvPr>
          <p:cNvSpPr>
            <a:spLocks noGrp="1"/>
          </p:cNvSpPr>
          <p:nvPr>
            <p:ph type="sldNum" sz="quarter" idx="4"/>
          </p:nvPr>
        </p:nvSpPr>
        <p:spPr/>
        <p:txBody>
          <a:bodyPr/>
          <a:lstStyle/>
          <a:p>
            <a:fld id="{EA87306C-81BA-4795-A5CA-9392456A8C1E}" type="slidenum">
              <a:rPr lang="en-US" smtClean="0"/>
              <a:pPr/>
              <a:t>19</a:t>
            </a:fld>
            <a:endParaRPr lang="en-US" dirty="0"/>
          </a:p>
        </p:txBody>
      </p:sp>
      <p:sp>
        <p:nvSpPr>
          <p:cNvPr id="4" name="Title 3">
            <a:extLst>
              <a:ext uri="{FF2B5EF4-FFF2-40B4-BE49-F238E27FC236}">
                <a16:creationId xmlns:a16="http://schemas.microsoft.com/office/drawing/2014/main" id="{31236624-1898-D72B-DC93-1B854A97430D}"/>
              </a:ext>
            </a:extLst>
          </p:cNvPr>
          <p:cNvSpPr>
            <a:spLocks noGrp="1"/>
          </p:cNvSpPr>
          <p:nvPr>
            <p:ph type="title"/>
          </p:nvPr>
        </p:nvSpPr>
        <p:spPr>
          <a:xfrm>
            <a:off x="0" y="0"/>
            <a:ext cx="12192000" cy="2153919"/>
          </a:xfrm>
          <a:solidFill>
            <a:schemeClr val="bg1">
              <a:lumMod val="95000"/>
            </a:schemeClr>
          </a:solidFill>
        </p:spPr>
        <p:txBody>
          <a:bodyPr/>
          <a:lstStyle/>
          <a:p>
            <a:endParaRPr lang="en-US" dirty="0">
              <a:solidFill>
                <a:schemeClr val="bg1"/>
              </a:solidFill>
            </a:endParaRPr>
          </a:p>
        </p:txBody>
      </p:sp>
      <p:pic>
        <p:nvPicPr>
          <p:cNvPr id="8" name="Picture 7" descr="A blue and yellow wavy surface">
            <a:extLst>
              <a:ext uri="{FF2B5EF4-FFF2-40B4-BE49-F238E27FC236}">
                <a16:creationId xmlns:a16="http://schemas.microsoft.com/office/drawing/2014/main" id="{3533136D-ED80-B164-0B81-8108C8A33BE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1341"/>
            <a:ext cx="12191999" cy="6860679"/>
          </a:xfrm>
          <a:prstGeom prst="rect">
            <a:avLst/>
          </a:prstGeom>
        </p:spPr>
      </p:pic>
      <p:pic>
        <p:nvPicPr>
          <p:cNvPr id="14" name="Picture 13" descr="A person standing next to a question mark&#10;&#10;AI-generated content may be incorrect.">
            <a:extLst>
              <a:ext uri="{FF2B5EF4-FFF2-40B4-BE49-F238E27FC236}">
                <a16:creationId xmlns:a16="http://schemas.microsoft.com/office/drawing/2014/main" id="{6A4E2259-8667-D7E2-6071-70FCF79735B2}"/>
              </a:ext>
            </a:extLst>
          </p:cNvPr>
          <p:cNvPicPr>
            <a:picLocks noChangeAspect="1"/>
          </p:cNvPicPr>
          <p:nvPr/>
        </p:nvPicPr>
        <p:blipFill>
          <a:blip r:embed="rId4"/>
          <a:stretch>
            <a:fillRect/>
          </a:stretch>
        </p:blipFill>
        <p:spPr>
          <a:xfrm>
            <a:off x="1005147" y="1471612"/>
            <a:ext cx="8107680" cy="5067300"/>
          </a:xfrm>
          <a:prstGeom prst="rect">
            <a:avLst/>
          </a:prstGeom>
          <a:blipFill dpi="0" rotWithShape="1">
            <a:blip r:embed="rId5">
              <a:alphaModFix amt="0"/>
            </a:blip>
            <a:srcRect/>
            <a:tile tx="0" ty="0" sx="100000" sy="100000" flip="none" algn="tl"/>
          </a:blipFill>
        </p:spPr>
      </p:pic>
      <p:pic>
        <p:nvPicPr>
          <p:cNvPr id="15" name="Picture 14" descr="Blue text on a black background">
            <a:extLst>
              <a:ext uri="{FF2B5EF4-FFF2-40B4-BE49-F238E27FC236}">
                <a16:creationId xmlns:a16="http://schemas.microsoft.com/office/drawing/2014/main" id="{7EA7C59D-1207-D9EC-B22A-FAA029CFE486}"/>
              </a:ext>
            </a:extLst>
          </p:cNvPr>
          <p:cNvPicPr>
            <a:picLocks noChangeAspect="1"/>
          </p:cNvPicPr>
          <p:nvPr/>
        </p:nvPicPr>
        <p:blipFill>
          <a:blip r:embed="rId6">
            <a:extLst>
              <a:ext uri="{837473B0-CC2E-450A-ABE3-18F120FF3D39}">
                <a1611:picAttrSrcUrl xmlns:a1611="http://schemas.microsoft.com/office/drawing/2016/11/main" r:id="rId7"/>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951298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een rolling hills with a sunset">
            <a:extLst>
              <a:ext uri="{FF2B5EF4-FFF2-40B4-BE49-F238E27FC236}">
                <a16:creationId xmlns:a16="http://schemas.microsoft.com/office/drawing/2014/main" id="{565AB0FC-9FCD-FDB2-1D84-F3D855D83877}"/>
              </a:ext>
            </a:extLst>
          </p:cNvPr>
          <p:cNvPicPr>
            <a:picLocks noGrp="1" noChangeAspect="1"/>
          </p:cNvPicPr>
          <p:nvPr>
            <p:ph type="pic" sz="quarter" idx="10"/>
          </p:nvPr>
        </p:nvPicPr>
        <p:blipFill>
          <a:blip r:embed="rId2"/>
          <a:srcRect/>
          <a:stretch/>
        </p:blipFill>
        <p:spPr>
          <a:xfrm>
            <a:off x="0"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224747" y="2365057"/>
            <a:ext cx="4377400" cy="2160644"/>
          </a:xfrm>
        </p:spPr>
        <p:txBody>
          <a:bodyPr/>
          <a:lstStyle/>
          <a:p>
            <a:r>
              <a:rPr lang="en-US" sz="4000" noProof="0" dirty="0"/>
              <a:t>AGENDA</a:t>
            </a:r>
            <a:endParaRPr lang="en-US" dirty="0"/>
          </a:p>
        </p:txBody>
      </p:sp>
      <p:sp>
        <p:nvSpPr>
          <p:cNvPr id="19" name="Text Placeholder 18">
            <a:extLst>
              <a:ext uri="{FF2B5EF4-FFF2-40B4-BE49-F238E27FC236}">
                <a16:creationId xmlns:a16="http://schemas.microsoft.com/office/drawing/2014/main" id="{E0E8875C-8FE5-DCE1-106E-5F34DFD1618E}"/>
              </a:ext>
            </a:extLst>
          </p:cNvPr>
          <p:cNvSpPr>
            <a:spLocks noGrp="1"/>
          </p:cNvSpPr>
          <p:nvPr>
            <p:ph type="body"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DA9558D5-EB6D-C2EA-C5E2-790769448541}"/>
              </a:ext>
            </a:extLst>
          </p:cNvPr>
          <p:cNvSpPr>
            <a:spLocks noGrp="1"/>
          </p:cNvSpPr>
          <p:nvPr>
            <p:ph type="sldNum" sz="quarter" idx="4"/>
          </p:nvPr>
        </p:nvSpPr>
        <p:spPr/>
        <p:txBody>
          <a:bodyPr/>
          <a:lstStyle/>
          <a:p>
            <a:fld id="{EA87306C-81BA-4795-A5CA-9392456A8C1E}" type="slidenum">
              <a:rPr lang="en-US" smtClean="0"/>
              <a:pPr/>
              <a:t>2</a:t>
            </a:fld>
            <a:endParaRPr lang="en-US" dirty="0"/>
          </a:p>
        </p:txBody>
      </p:sp>
      <p:sp>
        <p:nvSpPr>
          <p:cNvPr id="3" name="Rectangle 1">
            <a:extLst>
              <a:ext uri="{FF2B5EF4-FFF2-40B4-BE49-F238E27FC236}">
                <a16:creationId xmlns:a16="http://schemas.microsoft.com/office/drawing/2014/main" id="{B365C4E5-7828-7E28-22AD-ED5414E24C13}"/>
              </a:ext>
            </a:extLst>
          </p:cNvPr>
          <p:cNvSpPr>
            <a:spLocks noGrp="1" noChangeArrowheads="1"/>
          </p:cNvSpPr>
          <p:nvPr>
            <p:ph type="body" sz="quarter" idx="11"/>
          </p:nvPr>
        </p:nvSpPr>
        <p:spPr bwMode="auto">
          <a:xfrm>
            <a:off x="7512627" y="1889434"/>
            <a:ext cx="4246232" cy="4649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entury Gothic" panose="020B0502020202020204" pitchFamily="34" charset="0"/>
                <a:ea typeface="Tahoma" panose="020B0604030504040204" pitchFamily="34" charset="0"/>
                <a:cs typeface="Tahoma" panose="020B0604030504040204" pitchFamily="34" charset="0"/>
              </a:rPr>
              <a:t>Introduction &amp; Objectives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entury Gothic" panose="020B0502020202020204" pitchFamily="34" charset="0"/>
                <a:ea typeface="Tahoma" panose="020B0604030504040204" pitchFamily="34" charset="0"/>
                <a:cs typeface="Tahoma" panose="020B0604030504040204" pitchFamily="34" charset="0"/>
              </a:rPr>
              <a:t>Problem Statement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entury Gothic" panose="020B0502020202020204" pitchFamily="34" charset="0"/>
                <a:ea typeface="Tahoma" panose="020B0604030504040204" pitchFamily="34" charset="0"/>
                <a:cs typeface="Tahoma" panose="020B0604030504040204" pitchFamily="34" charset="0"/>
              </a:rPr>
              <a:t>Dataset Overview</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entury Gothic" panose="020B0502020202020204" pitchFamily="34" charset="0"/>
                <a:ea typeface="Tahoma" panose="020B0604030504040204" pitchFamily="34" charset="0"/>
                <a:cs typeface="Tahoma" panose="020B0604030504040204" pitchFamily="34" charset="0"/>
              </a:rPr>
              <a:t>Exploratory Data Analysis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entury Gothic" panose="020B0502020202020204" pitchFamily="34" charset="0"/>
                <a:ea typeface="Tahoma" panose="020B0604030504040204" pitchFamily="34" charset="0"/>
                <a:cs typeface="Tahoma" panose="020B0604030504040204" pitchFamily="34" charset="0"/>
              </a:rPr>
              <a:t>Data Preprocessing</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entury Gothic" panose="020B0502020202020204" pitchFamily="34" charset="0"/>
                <a:ea typeface="Tahoma" panose="020B0604030504040204" pitchFamily="34" charset="0"/>
                <a:cs typeface="Tahoma" panose="020B0604030504040204" pitchFamily="34" charset="0"/>
              </a:rPr>
              <a:t>Model Building &amp; Evaluation</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entury Gothic" panose="020B0502020202020204" pitchFamily="34" charset="0"/>
                <a:ea typeface="Tahoma" panose="020B0604030504040204" pitchFamily="34" charset="0"/>
                <a:cs typeface="Tahoma" panose="020B0604030504040204" pitchFamily="34" charset="0"/>
              </a:rPr>
              <a:t>API &amp; Cloud Deployment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entury Gothic" panose="020B0502020202020204" pitchFamily="34" charset="0"/>
                <a:ea typeface="Tahoma" panose="020B0604030504040204" pitchFamily="34" charset="0"/>
                <a:cs typeface="Tahoma" panose="020B0604030504040204" pitchFamily="34" charset="0"/>
              </a:rPr>
              <a:t>Key Insights &amp; Conclusion</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entury Gothic" panose="020B0502020202020204" pitchFamily="34" charset="0"/>
                <a:ea typeface="Tahoma" panose="020B0604030504040204" pitchFamily="34" charset="0"/>
                <a:cs typeface="Tahoma" panose="020B0604030504040204" pitchFamily="34" charset="0"/>
              </a:rPr>
              <a:t>Future Scope</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entury Gothic" panose="020B0502020202020204" pitchFamily="34" charset="0"/>
                <a:ea typeface="Tahoma" panose="020B0604030504040204" pitchFamily="34" charset="0"/>
                <a:cs typeface="Tahoma" panose="020B0604030504040204" pitchFamily="34" charset="0"/>
              </a:rPr>
              <a:t>Q&amp;A</a:t>
            </a:r>
          </a:p>
        </p:txBody>
      </p:sp>
      <p:pic>
        <p:nvPicPr>
          <p:cNvPr id="5" name="Picture 4" descr="Blue text on a black background&#10;&#10;AI-generated content may be incorrect.">
            <a:extLst>
              <a:ext uri="{FF2B5EF4-FFF2-40B4-BE49-F238E27FC236}">
                <a16:creationId xmlns:a16="http://schemas.microsoft.com/office/drawing/2014/main" id="{E2571962-2E71-B8F6-8A82-D65181F406AC}"/>
              </a:ext>
            </a:extLst>
          </p:cNvPr>
          <p:cNvPicPr>
            <a:picLocks noChangeAspect="1"/>
          </p:cNvPicPr>
          <p:nvPr/>
        </p:nvPicPr>
        <p:blipFill>
          <a:blip r:embed="rId3">
            <a:extLst>
              <a:ext uri="{837473B0-CC2E-450A-ABE3-18F120FF3D39}">
                <a1611:picAttrSrcUrl xmlns:a1611="http://schemas.microsoft.com/office/drawing/2016/11/main" r:id="rId4"/>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02927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CBCD3B-EAB4-87E8-85AB-C9DDB7162C68}"/>
              </a:ext>
            </a:extLst>
          </p:cNvPr>
          <p:cNvSpPr>
            <a:spLocks noGrp="1"/>
          </p:cNvSpPr>
          <p:nvPr>
            <p:ph type="title"/>
          </p:nvPr>
        </p:nvSpPr>
        <p:spPr>
          <a:xfrm>
            <a:off x="1116259" y="342518"/>
            <a:ext cx="4442603" cy="2124827"/>
          </a:xfrm>
        </p:spPr>
        <p:txBody>
          <a:bodyPr/>
          <a:lstStyle/>
          <a:p>
            <a:r>
              <a:rPr lang="en-US" dirty="0"/>
              <a:t>Thank you</a:t>
            </a:r>
          </a:p>
        </p:txBody>
      </p:sp>
      <p:sp>
        <p:nvSpPr>
          <p:cNvPr id="6" name="Text Placeholder 5">
            <a:extLst>
              <a:ext uri="{FF2B5EF4-FFF2-40B4-BE49-F238E27FC236}">
                <a16:creationId xmlns:a16="http://schemas.microsoft.com/office/drawing/2014/main" id="{75335026-4908-B82C-0C3C-4E5E0498CB6A}"/>
              </a:ext>
            </a:extLst>
          </p:cNvPr>
          <p:cNvSpPr>
            <a:spLocks noGrp="1"/>
          </p:cNvSpPr>
          <p:nvPr>
            <p:ph type="body" sz="quarter" idx="19"/>
          </p:nvPr>
        </p:nvSpPr>
        <p:spPr>
          <a:xfrm>
            <a:off x="325121" y="3984426"/>
            <a:ext cx="6024880" cy="2424999"/>
          </a:xfrm>
        </p:spPr>
        <p:txBody>
          <a:bodyPr/>
          <a:lstStyle/>
          <a:p>
            <a:pPr marL="285750" indent="-285750">
              <a:buFontTx/>
              <a:buChar char="-"/>
            </a:pPr>
            <a:r>
              <a:rPr lang="en-US" sz="2000" b="1" dirty="0">
                <a:latin typeface="Century Gothic" panose="020B0502020202020204" pitchFamily="34" charset="0"/>
              </a:rPr>
              <a:t>Aaradhy Vijaywat (250220525001)</a:t>
            </a:r>
          </a:p>
          <a:p>
            <a:pPr marL="285750" indent="-285750">
              <a:buFontTx/>
              <a:buChar char="-"/>
            </a:pPr>
            <a:r>
              <a:rPr lang="en-US" sz="2000" b="1" dirty="0">
                <a:latin typeface="Century Gothic" panose="020B0502020202020204" pitchFamily="34" charset="0"/>
              </a:rPr>
              <a:t>Harsh Tandon (250220525010)</a:t>
            </a:r>
          </a:p>
          <a:p>
            <a:pPr marL="285750" indent="-285750">
              <a:buFontTx/>
              <a:buChar char="-"/>
            </a:pPr>
            <a:r>
              <a:rPr lang="en-US" sz="2000" b="1" dirty="0">
                <a:latin typeface="Century Gothic" panose="020B0502020202020204" pitchFamily="34" charset="0"/>
              </a:rPr>
              <a:t>Priyanka kumari (250220525015)</a:t>
            </a:r>
          </a:p>
        </p:txBody>
      </p:sp>
      <p:pic>
        <p:nvPicPr>
          <p:cNvPr id="15" name="Picture Placeholder 14" descr="A close up of a leaf">
            <a:extLst>
              <a:ext uri="{FF2B5EF4-FFF2-40B4-BE49-F238E27FC236}">
                <a16:creationId xmlns:a16="http://schemas.microsoft.com/office/drawing/2014/main" id="{C59CFD32-0A41-78F6-63F2-D8BBA2F23D00}"/>
              </a:ext>
            </a:extLst>
          </p:cNvPr>
          <p:cNvPicPr>
            <a:picLocks noGrp="1" noChangeAspect="1"/>
          </p:cNvPicPr>
          <p:nvPr>
            <p:ph type="pic" sz="quarter" idx="10"/>
          </p:nvPr>
        </p:nvPicPr>
        <p:blipFill>
          <a:blip r:embed="rId2"/>
          <a:srcRect l="55" r="55"/>
          <a:stretch/>
        </p:blipFill>
        <p:spPr>
          <a:xfrm>
            <a:off x="6771736" y="0"/>
            <a:ext cx="5420263" cy="6858000"/>
          </a:xfrm>
        </p:spPr>
      </p:pic>
    </p:spTree>
    <p:extLst>
      <p:ext uri="{BB962C8B-B14F-4D97-AF65-F5344CB8AC3E}">
        <p14:creationId xmlns:p14="http://schemas.microsoft.com/office/powerpoint/2010/main" val="30101510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F4AF3-2D87-5D1D-245D-49E6F0B09A40}"/>
              </a:ext>
            </a:extLst>
          </p:cNvPr>
          <p:cNvSpPr>
            <a:spLocks noGrp="1"/>
          </p:cNvSpPr>
          <p:nvPr>
            <p:ph type="title"/>
          </p:nvPr>
        </p:nvSpPr>
        <p:spPr>
          <a:xfrm>
            <a:off x="1158908" y="263853"/>
            <a:ext cx="4442603" cy="890075"/>
          </a:xfrm>
        </p:spPr>
        <p:style>
          <a:lnRef idx="0">
            <a:scrgbClr r="0" g="0" b="0"/>
          </a:lnRef>
          <a:fillRef idx="0">
            <a:scrgbClr r="0" g="0" b="0"/>
          </a:fillRef>
          <a:effectRef idx="0">
            <a:scrgbClr r="0" g="0" b="0"/>
          </a:effectRef>
          <a:fontRef idx="minor">
            <a:schemeClr val="dk1"/>
          </a:fontRef>
        </p:style>
        <p:txBody>
          <a:bodyPr anchor="ctr">
            <a:normAutofit/>
          </a:bodyPr>
          <a:lstStyle/>
          <a:p>
            <a:r>
              <a:rPr lang="en-US" sz="3200" b="1" kern="1200" cap="all" spc="100" baseline="0" dirty="0">
                <a:latin typeface="Century Gothic" panose="020B0502020202020204" pitchFamily="34" charset="0"/>
                <a:ea typeface="+mj-ea"/>
                <a:cs typeface="+mj-cs"/>
              </a:rPr>
              <a:t>Introduction</a:t>
            </a:r>
          </a:p>
        </p:txBody>
      </p:sp>
      <p:sp>
        <p:nvSpPr>
          <p:cNvPr id="14" name="TextBox 13">
            <a:extLst>
              <a:ext uri="{FF2B5EF4-FFF2-40B4-BE49-F238E27FC236}">
                <a16:creationId xmlns:a16="http://schemas.microsoft.com/office/drawing/2014/main" id="{A71C46C2-E3C2-6956-E2C5-C80A672A3482}"/>
              </a:ext>
            </a:extLst>
          </p:cNvPr>
          <p:cNvSpPr txBox="1"/>
          <p:nvPr/>
        </p:nvSpPr>
        <p:spPr>
          <a:xfrm>
            <a:off x="228601" y="1322648"/>
            <a:ext cx="5867399" cy="4954698"/>
          </a:xfrm>
          <a:prstGeom prst="rect">
            <a:avLst/>
          </a:prstGeom>
        </p:spPr>
        <p:txBody>
          <a:bodyPr anchor="t">
            <a:normAutofit fontScale="92500" lnSpcReduction="20000"/>
          </a:bodyPr>
          <a:lstStyle/>
          <a:p>
            <a:pPr marR="0" algn="ctr" fontAlgn="base">
              <a:lnSpc>
                <a:spcPct val="115000"/>
              </a:lnSpc>
              <a:spcAft>
                <a:spcPts val="600"/>
              </a:spcAft>
              <a:buClrTx/>
              <a:buSzTx/>
              <a:tabLst/>
            </a:pPr>
            <a:r>
              <a:rPr kumimoji="0" lang="en-US" altLang="en-US" b="1" i="0" u="none" strike="noStrike" kern="1200" cap="none" spc="100" normalizeH="0" baseline="0" dirty="0" err="1">
                <a:ln>
                  <a:noFill/>
                </a:ln>
                <a:effectLst/>
                <a:latin typeface="Century Gothic" panose="020B0502020202020204" pitchFamily="34" charset="0"/>
              </a:rPr>
              <a:t>OneAgroBharat</a:t>
            </a:r>
            <a:r>
              <a:rPr kumimoji="0" lang="en-US" altLang="en-US" b="0" i="0" u="none" strike="noStrike" kern="1200" cap="none" spc="100" normalizeH="0" baseline="0" dirty="0">
                <a:ln>
                  <a:noFill/>
                </a:ln>
                <a:effectLst/>
                <a:latin typeface="Century Gothic" panose="020B0502020202020204" pitchFamily="34" charset="0"/>
              </a:rPr>
              <a:t> is a machine learning-powered solution designed to </a:t>
            </a:r>
            <a:r>
              <a:rPr kumimoji="0" lang="en-US" altLang="en-US" b="1" i="0" u="none" strike="noStrike" kern="1200" cap="none" spc="100" normalizeH="0" baseline="0" dirty="0">
                <a:ln>
                  <a:noFill/>
                </a:ln>
                <a:effectLst/>
                <a:latin typeface="Century Gothic" panose="020B0502020202020204" pitchFamily="34" charset="0"/>
              </a:rPr>
              <a:t>predict crop yield</a:t>
            </a:r>
            <a:r>
              <a:rPr kumimoji="0" lang="en-US" altLang="en-US" b="0" i="0" u="none" strike="noStrike" kern="1200" cap="none" spc="100" normalizeH="0" baseline="0" dirty="0">
                <a:ln>
                  <a:noFill/>
                </a:ln>
                <a:effectLst/>
                <a:latin typeface="Century Gothic" panose="020B0502020202020204" pitchFamily="34" charset="0"/>
              </a:rPr>
              <a:t> using key agricultural factors such as:</a:t>
            </a:r>
          </a:p>
          <a:p>
            <a:pPr marL="285750" marR="0" indent="-285750" fontAlgn="base">
              <a:lnSpc>
                <a:spcPct val="115000"/>
              </a:lnSpc>
              <a:spcAft>
                <a:spcPts val="600"/>
              </a:spcAft>
              <a:buClrTx/>
              <a:buSzTx/>
              <a:buFont typeface="Arial" panose="020B0604020202020204" pitchFamily="34" charset="0"/>
              <a:buChar char="•"/>
              <a:tabLst/>
            </a:pPr>
            <a:r>
              <a:rPr kumimoji="0" lang="en-US" altLang="en-US" b="0" i="0" u="none" strike="noStrike" kern="1200" cap="none" spc="100" normalizeH="0" baseline="0" dirty="0">
                <a:ln>
                  <a:noFill/>
                </a:ln>
                <a:effectLst/>
                <a:latin typeface="Century Gothic" panose="020B0502020202020204" pitchFamily="34" charset="0"/>
              </a:rPr>
              <a:t>Soil Composition (Area)</a:t>
            </a:r>
          </a:p>
          <a:p>
            <a:pPr marL="285750" marR="0" indent="-285750" fontAlgn="base">
              <a:lnSpc>
                <a:spcPct val="115000"/>
              </a:lnSpc>
              <a:spcAft>
                <a:spcPts val="600"/>
              </a:spcAft>
              <a:buClrTx/>
              <a:buSzTx/>
              <a:buFont typeface="Arial" panose="020B0604020202020204" pitchFamily="34" charset="0"/>
              <a:buChar char="•"/>
              <a:tabLst/>
            </a:pPr>
            <a:r>
              <a:rPr kumimoji="0" lang="en-US" altLang="en-US" b="0" i="0" u="none" strike="noStrike" kern="1200" cap="none" spc="100" normalizeH="0" baseline="0" dirty="0">
                <a:ln>
                  <a:noFill/>
                </a:ln>
                <a:effectLst/>
                <a:latin typeface="Century Gothic" panose="020B0502020202020204" pitchFamily="34" charset="0"/>
              </a:rPr>
              <a:t>Rainfall and Temperature</a:t>
            </a:r>
          </a:p>
          <a:p>
            <a:pPr marL="285750" marR="0" indent="-285750" fontAlgn="base">
              <a:lnSpc>
                <a:spcPct val="115000"/>
              </a:lnSpc>
              <a:spcAft>
                <a:spcPts val="600"/>
              </a:spcAft>
              <a:buClrTx/>
              <a:buSzTx/>
              <a:buFont typeface="Arial" panose="020B0604020202020204" pitchFamily="34" charset="0"/>
              <a:buChar char="•"/>
              <a:tabLst/>
            </a:pPr>
            <a:r>
              <a:rPr kumimoji="0" lang="en-US" altLang="en-US" b="0" i="0" u="none" strike="noStrike" kern="1200" cap="none" spc="100" normalizeH="0" baseline="0" dirty="0">
                <a:ln>
                  <a:noFill/>
                </a:ln>
                <a:effectLst/>
                <a:latin typeface="Century Gothic" panose="020B0502020202020204" pitchFamily="34" charset="0"/>
              </a:rPr>
              <a:t>Pesticide Usage</a:t>
            </a:r>
          </a:p>
          <a:p>
            <a:pPr marL="285750" marR="0" indent="-285750" fontAlgn="base">
              <a:lnSpc>
                <a:spcPct val="115000"/>
              </a:lnSpc>
              <a:spcAft>
                <a:spcPts val="600"/>
              </a:spcAft>
              <a:buClrTx/>
              <a:buSzTx/>
              <a:buFont typeface="Arial" panose="020B0604020202020204" pitchFamily="34" charset="0"/>
              <a:buChar char="•"/>
              <a:tabLst/>
            </a:pPr>
            <a:r>
              <a:rPr kumimoji="0" lang="en-US" altLang="en-US" b="0" i="0" u="none" strike="noStrike" kern="1200" cap="none" spc="100" normalizeH="0" baseline="0" dirty="0">
                <a:ln>
                  <a:noFill/>
                </a:ln>
                <a:effectLst/>
                <a:latin typeface="Century Gothic" panose="020B0502020202020204" pitchFamily="34" charset="0"/>
              </a:rPr>
              <a:t>Crop Cultivation History</a:t>
            </a:r>
          </a:p>
          <a:p>
            <a:pPr marR="0" algn="ctr" fontAlgn="base">
              <a:lnSpc>
                <a:spcPct val="115000"/>
              </a:lnSpc>
              <a:spcAft>
                <a:spcPts val="600"/>
              </a:spcAft>
              <a:buClrTx/>
              <a:buSzTx/>
              <a:tabLst/>
            </a:pPr>
            <a:endParaRPr kumimoji="0" lang="en-US" altLang="en-US" b="0" i="0" u="none" strike="noStrike" kern="1200" cap="none" spc="100" normalizeH="0" baseline="0" dirty="0">
              <a:ln>
                <a:noFill/>
              </a:ln>
              <a:effectLst/>
              <a:latin typeface="Century Gothic" panose="020B0502020202020204" pitchFamily="34" charset="0"/>
            </a:endParaRPr>
          </a:p>
          <a:p>
            <a:pPr marR="0" algn="ctr" fontAlgn="base">
              <a:lnSpc>
                <a:spcPct val="115000"/>
              </a:lnSpc>
              <a:spcAft>
                <a:spcPts val="600"/>
              </a:spcAft>
              <a:buClrTx/>
              <a:buSzTx/>
              <a:tabLst/>
            </a:pPr>
            <a:r>
              <a:rPr kumimoji="0" lang="en-US" altLang="en-US" b="0" i="0" u="none" strike="noStrike" kern="1200" cap="none" spc="100" normalizeH="0" baseline="0" dirty="0">
                <a:ln>
                  <a:noFill/>
                </a:ln>
                <a:effectLst/>
                <a:latin typeface="Century Gothic" panose="020B0502020202020204" pitchFamily="34" charset="0"/>
              </a:rPr>
              <a:t>The project aims to </a:t>
            </a:r>
            <a:r>
              <a:rPr kumimoji="0" lang="en-US" altLang="en-US" b="1" i="0" u="none" strike="noStrike" kern="1200" cap="none" spc="100" normalizeH="0" baseline="0" dirty="0">
                <a:ln>
                  <a:noFill/>
                </a:ln>
                <a:effectLst/>
                <a:latin typeface="Century Gothic" panose="020B0502020202020204" pitchFamily="34" charset="0"/>
              </a:rPr>
              <a:t>empower farmers, researchers, and policymakers</a:t>
            </a:r>
            <a:r>
              <a:rPr kumimoji="0" lang="en-US" altLang="en-US" b="0" i="0" u="none" strike="noStrike" kern="1200" cap="none" spc="100" normalizeH="0" baseline="0" dirty="0">
                <a:ln>
                  <a:noFill/>
                </a:ln>
                <a:effectLst/>
                <a:latin typeface="Century Gothic" panose="020B0502020202020204" pitchFamily="34" charset="0"/>
              </a:rPr>
              <a:t> with accurate yield forecasts, enabling </a:t>
            </a:r>
            <a:r>
              <a:rPr kumimoji="0" lang="en-US" altLang="en-US" b="1" i="0" u="none" strike="noStrike" kern="1200" cap="none" spc="100" normalizeH="0" baseline="0" dirty="0">
                <a:ln>
                  <a:noFill/>
                </a:ln>
                <a:effectLst/>
                <a:latin typeface="Century Gothic" panose="020B0502020202020204" pitchFamily="34" charset="0"/>
              </a:rPr>
              <a:t>data-driven agricultural decisions</a:t>
            </a:r>
            <a:r>
              <a:rPr kumimoji="0" lang="en-US" altLang="en-US" b="0" i="0" u="none" strike="noStrike" kern="1200" cap="none" spc="100" normalizeH="0" baseline="0" dirty="0">
                <a:ln>
                  <a:noFill/>
                </a:ln>
                <a:effectLst/>
                <a:latin typeface="Century Gothic" panose="020B0502020202020204" pitchFamily="34" charset="0"/>
              </a:rPr>
              <a:t>.</a:t>
            </a:r>
          </a:p>
          <a:p>
            <a:pPr marR="0" algn="ctr" fontAlgn="base">
              <a:lnSpc>
                <a:spcPct val="115000"/>
              </a:lnSpc>
              <a:spcAft>
                <a:spcPts val="600"/>
              </a:spcAft>
              <a:buClrTx/>
              <a:buSzTx/>
              <a:tabLst/>
            </a:pPr>
            <a:endParaRPr kumimoji="0" lang="en-US" altLang="en-US" b="0" i="0" u="none" strike="noStrike" kern="1200" cap="none" spc="100" normalizeH="0" baseline="0" dirty="0">
              <a:ln>
                <a:noFill/>
              </a:ln>
              <a:effectLst/>
              <a:latin typeface="Century Gothic" panose="020B0502020202020204" pitchFamily="34" charset="0"/>
            </a:endParaRPr>
          </a:p>
          <a:p>
            <a:pPr marR="0" algn="ctr" fontAlgn="base">
              <a:lnSpc>
                <a:spcPct val="115000"/>
              </a:lnSpc>
              <a:spcAft>
                <a:spcPts val="600"/>
              </a:spcAft>
              <a:buClrTx/>
              <a:buSzTx/>
              <a:tabLst/>
            </a:pPr>
            <a:r>
              <a:rPr kumimoji="0" lang="en-US" altLang="en-US" b="0" i="0" u="none" strike="noStrike" kern="1200" cap="none" spc="100" normalizeH="0" baseline="0" dirty="0">
                <a:ln>
                  <a:noFill/>
                </a:ln>
                <a:effectLst/>
                <a:latin typeface="Century Gothic" panose="020B0502020202020204" pitchFamily="34" charset="0"/>
              </a:rPr>
              <a:t>Developed with a vision of </a:t>
            </a:r>
            <a:r>
              <a:rPr kumimoji="0" lang="en-US" altLang="en-US" b="1" i="0" u="none" strike="noStrike" kern="1200" cap="none" spc="100" normalizeH="0" baseline="0" dirty="0">
                <a:ln>
                  <a:noFill/>
                </a:ln>
                <a:effectLst/>
                <a:latin typeface="Century Gothic" panose="020B0502020202020204" pitchFamily="34" charset="0"/>
              </a:rPr>
              <a:t>“One Nation, One </a:t>
            </a:r>
            <a:r>
              <a:rPr kumimoji="0" lang="en-US" altLang="en-US" b="1" i="0" u="none" strike="noStrike" kern="1200" cap="none" spc="100" normalizeH="0" baseline="0" dirty="0" err="1">
                <a:ln>
                  <a:noFill/>
                </a:ln>
                <a:effectLst/>
                <a:latin typeface="Century Gothic" panose="020B0502020202020204" pitchFamily="34" charset="0"/>
              </a:rPr>
              <a:t>Agro</a:t>
            </a:r>
            <a:r>
              <a:rPr kumimoji="0" lang="en-US" altLang="en-US" b="1" i="0" u="none" strike="noStrike" kern="1200" cap="none" spc="100" normalizeH="0" baseline="0" dirty="0">
                <a:ln>
                  <a:noFill/>
                </a:ln>
                <a:effectLst/>
                <a:latin typeface="Century Gothic" panose="020B0502020202020204" pitchFamily="34" charset="0"/>
              </a:rPr>
              <a:t>-Tech Solution,”</a:t>
            </a:r>
            <a:r>
              <a:rPr kumimoji="0" lang="en-US" altLang="en-US" b="0" i="0" u="none" strike="noStrike" kern="1200" cap="none" spc="100" normalizeH="0" baseline="0" dirty="0">
                <a:ln>
                  <a:noFill/>
                </a:ln>
                <a:effectLst/>
                <a:latin typeface="Century Gothic" panose="020B0502020202020204" pitchFamily="34" charset="0"/>
              </a:rPr>
              <a:t> this project reflects India’s contribution to </a:t>
            </a:r>
            <a:r>
              <a:rPr kumimoji="0" lang="en-US" altLang="en-US" b="1" i="0" u="none" strike="noStrike" kern="1200" cap="none" spc="100" normalizeH="0" baseline="0" dirty="0">
                <a:ln>
                  <a:noFill/>
                </a:ln>
                <a:effectLst/>
                <a:latin typeface="Century Gothic" panose="020B0502020202020204" pitchFamily="34" charset="0"/>
              </a:rPr>
              <a:t>global </a:t>
            </a:r>
            <a:r>
              <a:rPr kumimoji="0" lang="en-US" altLang="en-US" b="1" i="0" u="none" strike="noStrike" kern="1200" cap="none" spc="100" normalizeH="0" baseline="0" dirty="0" err="1">
                <a:ln>
                  <a:noFill/>
                </a:ln>
                <a:effectLst/>
                <a:latin typeface="Century Gothic" panose="020B0502020202020204" pitchFamily="34" charset="0"/>
              </a:rPr>
              <a:t>agri</a:t>
            </a:r>
            <a:r>
              <a:rPr kumimoji="0" lang="en-US" altLang="en-US" b="1" i="0" u="none" strike="noStrike" kern="1200" cap="none" spc="100" normalizeH="0" baseline="0" dirty="0">
                <a:ln>
                  <a:noFill/>
                </a:ln>
                <a:effectLst/>
                <a:latin typeface="Century Gothic" panose="020B0502020202020204" pitchFamily="34" charset="0"/>
              </a:rPr>
              <a:t>-innovation</a:t>
            </a:r>
            <a:r>
              <a:rPr kumimoji="0" lang="en-US" altLang="en-US" b="0" i="0" u="none" strike="noStrike" kern="1200" cap="none" spc="100" normalizeH="0" baseline="0" dirty="0">
                <a:ln>
                  <a:noFill/>
                </a:ln>
                <a:effectLst/>
                <a:latin typeface="Century Gothic" panose="020B0502020202020204" pitchFamily="34" charset="0"/>
              </a:rPr>
              <a:t>, while being rooted in local challenges and practices.</a:t>
            </a:r>
            <a:endParaRPr lang="en-US" kern="1200" cap="none" spc="100" baseline="0" dirty="0">
              <a:latin typeface="Century Gothic" panose="020B0502020202020204" pitchFamily="34" charset="0"/>
            </a:endParaRPr>
          </a:p>
        </p:txBody>
      </p:sp>
      <p:pic>
        <p:nvPicPr>
          <p:cNvPr id="5" name="Picture Placeholder 4" descr="A field of wheat with tracks in it">
            <a:extLst>
              <a:ext uri="{FF2B5EF4-FFF2-40B4-BE49-F238E27FC236}">
                <a16:creationId xmlns:a16="http://schemas.microsoft.com/office/drawing/2014/main" id="{5BA975B6-ACDF-974C-4B0A-792DE5F09CB6}"/>
              </a:ext>
            </a:extLst>
          </p:cNvPr>
          <p:cNvPicPr>
            <a:picLocks noGrp="1" noChangeAspect="1"/>
          </p:cNvPicPr>
          <p:nvPr>
            <p:ph type="pic" sz="quarter" idx="10"/>
          </p:nvPr>
        </p:nvPicPr>
        <p:blipFill>
          <a:blip r:embed="rId2"/>
          <a:srcRect l="27773" r="27773"/>
          <a:stretch/>
        </p:blipFill>
        <p:spPr>
          <a:xfrm>
            <a:off x="6771950" y="0"/>
            <a:ext cx="5419835" cy="6858000"/>
          </a:xfrm>
          <a:noFill/>
        </p:spPr>
      </p:pic>
      <p:sp>
        <p:nvSpPr>
          <p:cNvPr id="19" name="Slide Number Placeholder 4" hidden="1">
            <a:extLst>
              <a:ext uri="{FF2B5EF4-FFF2-40B4-BE49-F238E27FC236}">
                <a16:creationId xmlns:a16="http://schemas.microsoft.com/office/drawing/2014/main" id="{8D4B8527-B081-3908-8A5F-C138AD09B41F}"/>
              </a:ext>
            </a:extLst>
          </p:cNvPr>
          <p:cNvSpPr>
            <a:spLocks noGrp="1"/>
          </p:cNvSpPr>
          <p:nvPr>
            <p:ph type="sldNum" sz="quarter" idx="4294967295"/>
          </p:nvPr>
        </p:nvSpPr>
        <p:spPr>
          <a:xfrm>
            <a:off x="8610600" y="6356350"/>
            <a:ext cx="2743200" cy="365125"/>
          </a:xfrm>
        </p:spPr>
        <p:txBody>
          <a:bodyPr/>
          <a:lstStyle/>
          <a:p>
            <a:pPr>
              <a:spcAft>
                <a:spcPts val="600"/>
              </a:spcAft>
            </a:pPr>
            <a:fld id="{EA87306C-81BA-4795-A5CA-9392456A8C1E}" type="slidenum">
              <a:rPr lang="en-US" smtClean="0"/>
              <a:pPr>
                <a:spcAft>
                  <a:spcPts val="600"/>
                </a:spcAft>
              </a:pPr>
              <a:t>3</a:t>
            </a:fld>
            <a:endParaRPr lang="en-US"/>
          </a:p>
        </p:txBody>
      </p:sp>
      <p:pic>
        <p:nvPicPr>
          <p:cNvPr id="16" name="Picture 15" descr="Blue text on a black background&#10;&#10;AI-generated content may be incorrect.">
            <a:extLst>
              <a:ext uri="{FF2B5EF4-FFF2-40B4-BE49-F238E27FC236}">
                <a16:creationId xmlns:a16="http://schemas.microsoft.com/office/drawing/2014/main" id="{04BCBEDC-13FC-32CE-4FD4-7F402719079E}"/>
              </a:ext>
            </a:extLst>
          </p:cNvPr>
          <p:cNvPicPr>
            <a:picLocks noChangeAspect="1"/>
          </p:cNvPicPr>
          <p:nvPr/>
        </p:nvPicPr>
        <p:blipFill>
          <a:blip r:embed="rId3">
            <a:extLst>
              <a:ext uri="{837473B0-CC2E-450A-ABE3-18F120FF3D39}">
                <a1611:picAttrSrcUrl xmlns:a1611="http://schemas.microsoft.com/office/drawing/2016/11/main" r:id="rId4"/>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0073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Placeholder 4" descr="Farmer on wheat field">
            <a:extLst>
              <a:ext uri="{FF2B5EF4-FFF2-40B4-BE49-F238E27FC236}">
                <a16:creationId xmlns:a16="http://schemas.microsoft.com/office/drawing/2014/main" id="{DA3FAC68-747F-999F-4EF5-874B39A6DD5B}"/>
              </a:ext>
            </a:extLst>
          </p:cNvPr>
          <p:cNvPicPr>
            <a:picLocks noGrp="1" noChangeAspect="1"/>
          </p:cNvPicPr>
          <p:nvPr>
            <p:ph type="pic" sz="quarter" idx="15"/>
          </p:nvPr>
        </p:nvPicPr>
        <p:blipFill>
          <a:blip r:embed="rId2"/>
          <a:srcRect l="31806" r="31806"/>
          <a:stretch/>
        </p:blipFill>
        <p:spPr>
          <a:xfrm>
            <a:off x="8639729" y="1600200"/>
            <a:ext cx="3552271" cy="5257800"/>
          </a:xfrm>
        </p:spPr>
      </p:pic>
      <p:sp>
        <p:nvSpPr>
          <p:cNvPr id="5" name="Slide Number Placeholder 4">
            <a:extLst>
              <a:ext uri="{FF2B5EF4-FFF2-40B4-BE49-F238E27FC236}">
                <a16:creationId xmlns:a16="http://schemas.microsoft.com/office/drawing/2014/main" id="{B51885A6-2008-15E5-517B-3CBBFE99B11A}"/>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a:t>
            </a:fld>
            <a:endParaRPr lang="en-US" dirty="0"/>
          </a:p>
        </p:txBody>
      </p:sp>
      <p:sp>
        <p:nvSpPr>
          <p:cNvPr id="3" name="Rectangle 1">
            <a:extLst>
              <a:ext uri="{FF2B5EF4-FFF2-40B4-BE49-F238E27FC236}">
                <a16:creationId xmlns:a16="http://schemas.microsoft.com/office/drawing/2014/main" id="{A09C9636-AE7F-6CA3-3455-F3644FB0B459}"/>
              </a:ext>
            </a:extLst>
          </p:cNvPr>
          <p:cNvSpPr>
            <a:spLocks noGrp="1" noChangeArrowheads="1"/>
          </p:cNvSpPr>
          <p:nvPr>
            <p:ph type="title"/>
          </p:nvPr>
        </p:nvSpPr>
        <p:spPr bwMode="auto">
          <a:xfrm>
            <a:off x="175200" y="1439141"/>
            <a:ext cx="8277920" cy="4247317"/>
          </a:xfrm>
          <a:prstGeom prst="rect">
            <a:avLst/>
          </a:prstGeom>
          <a:solidFill>
            <a:srgbClr val="FFFFFF"/>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entury Gothic" panose="020B0502020202020204" pitchFamily="34" charset="0"/>
              </a:rPr>
              <a:t>Unpredictable crop yields</a:t>
            </a:r>
            <a:r>
              <a:rPr kumimoji="0" lang="en-US" altLang="en-US" sz="1800" b="0" i="0" u="none" strike="noStrike" cap="none" normalizeH="0" baseline="0" dirty="0">
                <a:ln>
                  <a:noFill/>
                </a:ln>
                <a:solidFill>
                  <a:schemeClr val="tx1"/>
                </a:solidFill>
                <a:effectLst/>
                <a:latin typeface="Century Gothic" panose="020B0502020202020204" pitchFamily="34" charset="0"/>
              </a:rPr>
              <a:t> due to changing climate patterns, inconsistent rainfall, soil degradation, and unmonitored pesticide usage pose a major challenge to global agriculture.</a:t>
            </a:r>
            <a:br>
              <a:rPr kumimoji="0" lang="en-US" altLang="en-US" sz="1800" b="0" i="0" u="none" strike="noStrike" cap="none" normalizeH="0" baseline="0" dirty="0">
                <a:ln>
                  <a:noFill/>
                </a:ln>
                <a:solidFill>
                  <a:schemeClr val="tx1"/>
                </a:solidFill>
                <a:effectLst/>
                <a:latin typeface="Century Gothic" panose="020B0502020202020204" pitchFamily="34" charset="0"/>
              </a:rPr>
            </a:b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entury Gothic" panose="020B0502020202020204" pitchFamily="34" charset="0"/>
              </a:rPr>
              <a:t>Traditional methods of yield forecasting often lack accuracy, are region-specific, and fail to adapt to rapidly changing environmental conditions.</a:t>
            </a:r>
            <a:br>
              <a:rPr kumimoji="0" lang="en-US" altLang="en-US" sz="1800" b="0" i="0" u="none" strike="noStrike" cap="none" normalizeH="0" baseline="0" dirty="0">
                <a:ln>
                  <a:noFill/>
                </a:ln>
                <a:solidFill>
                  <a:schemeClr val="tx1"/>
                </a:solidFill>
                <a:effectLst/>
                <a:latin typeface="Century Gothic" panose="020B0502020202020204" pitchFamily="34" charset="0"/>
              </a:rPr>
            </a:b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entury Gothic" panose="020B0502020202020204" pitchFamily="34" charset="0"/>
              </a:rPr>
              <a:t>Farmers and policymakers struggle to make timely, informed decisions due to the </a:t>
            </a:r>
            <a:r>
              <a:rPr kumimoji="0" lang="en-US" altLang="en-US" sz="1800" b="1" i="0" u="none" strike="noStrike" cap="none" normalizeH="0" baseline="0" dirty="0">
                <a:ln>
                  <a:noFill/>
                </a:ln>
                <a:solidFill>
                  <a:schemeClr val="tx1"/>
                </a:solidFill>
                <a:effectLst/>
                <a:latin typeface="Century Gothic" panose="020B0502020202020204" pitchFamily="34" charset="0"/>
              </a:rPr>
              <a:t>lack of accessible, real-time, and data-driven tools</a:t>
            </a:r>
            <a:r>
              <a:rPr kumimoji="0" lang="en-US" altLang="en-US" sz="1800" b="0" i="0" u="none" strike="noStrike" cap="none" normalizeH="0" baseline="0" dirty="0">
                <a:ln>
                  <a:noFill/>
                </a:ln>
                <a:solidFill>
                  <a:schemeClr val="tx1"/>
                </a:solidFill>
                <a:effectLst/>
                <a:latin typeface="Century Gothic" panose="020B0502020202020204" pitchFamily="34" charset="0"/>
              </a:rPr>
              <a:t>.</a:t>
            </a:r>
            <a:br>
              <a:rPr kumimoji="0" lang="en-US" altLang="en-US" sz="1800" b="0" i="0" u="none" strike="noStrike" cap="none" normalizeH="0" baseline="0" dirty="0">
                <a:ln>
                  <a:noFill/>
                </a:ln>
                <a:solidFill>
                  <a:schemeClr val="tx1"/>
                </a:solidFill>
                <a:effectLst/>
                <a:latin typeface="Century Gothic" panose="020B0502020202020204" pitchFamily="34" charset="0"/>
              </a:rPr>
            </a:b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entury Gothic" panose="020B0502020202020204" pitchFamily="34" charset="0"/>
              </a:rPr>
              <a:t>There is a growing need for a </a:t>
            </a:r>
            <a:r>
              <a:rPr kumimoji="0" lang="en-US" altLang="en-US" sz="1800" b="1" i="0" u="none" strike="noStrike" cap="none" normalizeH="0" baseline="0" dirty="0">
                <a:ln>
                  <a:noFill/>
                </a:ln>
                <a:solidFill>
                  <a:schemeClr val="tx1"/>
                </a:solidFill>
                <a:effectLst/>
                <a:latin typeface="Century Gothic" panose="020B0502020202020204" pitchFamily="34" charset="0"/>
              </a:rPr>
              <a:t>scalable, intelligent system</a:t>
            </a:r>
            <a:r>
              <a:rPr kumimoji="0" lang="en-US" altLang="en-US" sz="1800" b="0" i="0" u="none" strike="noStrike" cap="none" normalizeH="0" baseline="0" dirty="0">
                <a:ln>
                  <a:noFill/>
                </a:ln>
                <a:solidFill>
                  <a:schemeClr val="tx1"/>
                </a:solidFill>
                <a:effectLst/>
                <a:latin typeface="Century Gothic" panose="020B0502020202020204" pitchFamily="34" charset="0"/>
              </a:rPr>
              <a:t> that can analyze historical agricultural data and environmental factors to </a:t>
            </a:r>
            <a:r>
              <a:rPr kumimoji="0" lang="en-US" altLang="en-US" sz="1800" b="1" i="0" u="none" strike="noStrike" cap="none" normalizeH="0" baseline="0" dirty="0">
                <a:ln>
                  <a:noFill/>
                </a:ln>
                <a:solidFill>
                  <a:schemeClr val="tx1"/>
                </a:solidFill>
                <a:effectLst/>
                <a:latin typeface="Century Gothic" panose="020B0502020202020204" pitchFamily="34" charset="0"/>
              </a:rPr>
              <a:t>accurately predict crop yields</a:t>
            </a:r>
            <a:r>
              <a:rPr kumimoji="0" lang="en-US" altLang="en-US" sz="1800" b="0" i="0" u="none" strike="noStrike" cap="none" normalizeH="0" baseline="0" dirty="0">
                <a:ln>
                  <a:noFill/>
                </a:ln>
                <a:solidFill>
                  <a:schemeClr val="tx1"/>
                </a:solidFill>
                <a:effectLst/>
                <a:latin typeface="Century Gothic" panose="020B0502020202020204" pitchFamily="34" charset="0"/>
              </a:rPr>
              <a:t>.</a:t>
            </a:r>
          </a:p>
        </p:txBody>
      </p:sp>
      <p:sp>
        <p:nvSpPr>
          <p:cNvPr id="4" name="TextBox 3">
            <a:extLst>
              <a:ext uri="{FF2B5EF4-FFF2-40B4-BE49-F238E27FC236}">
                <a16:creationId xmlns:a16="http://schemas.microsoft.com/office/drawing/2014/main" id="{6AEA9858-BCCC-4328-020C-2669273D6C2D}"/>
              </a:ext>
            </a:extLst>
          </p:cNvPr>
          <p:cNvSpPr txBox="1"/>
          <p:nvPr/>
        </p:nvSpPr>
        <p:spPr>
          <a:xfrm>
            <a:off x="2015222" y="225716"/>
            <a:ext cx="4248279" cy="584775"/>
          </a:xfrm>
          <a:prstGeom prst="rect">
            <a:avLst/>
          </a:prstGeom>
          <a:noFill/>
        </p:spPr>
        <p:txBody>
          <a:bodyPr wrap="none" rtlCol="0">
            <a:spAutoFit/>
          </a:bodyPr>
          <a:lstStyle/>
          <a:p>
            <a:r>
              <a:rPr lang="en-US" sz="3200" b="1" dirty="0">
                <a:latin typeface="Century Gothic" panose="020B0502020202020204" pitchFamily="34" charset="0"/>
              </a:rPr>
              <a:t>PROBLEM STATEMENT</a:t>
            </a:r>
          </a:p>
        </p:txBody>
      </p:sp>
      <p:pic>
        <p:nvPicPr>
          <p:cNvPr id="6" name="Picture 5" descr="Blue text on a black background">
            <a:extLst>
              <a:ext uri="{FF2B5EF4-FFF2-40B4-BE49-F238E27FC236}">
                <a16:creationId xmlns:a16="http://schemas.microsoft.com/office/drawing/2014/main" id="{04D5A6E3-87B6-AAD8-08BA-F1DC557CA4CA}"/>
              </a:ext>
            </a:extLst>
          </p:cNvPr>
          <p:cNvPicPr>
            <a:picLocks noChangeAspect="1"/>
          </p:cNvPicPr>
          <p:nvPr/>
        </p:nvPicPr>
        <p:blipFill>
          <a:blip r:embed="rId3">
            <a:extLst>
              <a:ext uri="{837473B0-CC2E-450A-ABE3-18F120FF3D39}">
                <a1611:picAttrSrcUrl xmlns:a1611="http://schemas.microsoft.com/office/drawing/2016/11/main" r:id="rId4"/>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8822621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ractor in a field">
            <a:extLst>
              <a:ext uri="{FF2B5EF4-FFF2-40B4-BE49-F238E27FC236}">
                <a16:creationId xmlns:a16="http://schemas.microsoft.com/office/drawing/2014/main" id="{0DB605F1-4D21-CF86-814C-7AF41EADEB36}"/>
              </a:ext>
            </a:extLst>
          </p:cNvPr>
          <p:cNvPicPr>
            <a:picLocks/>
          </p:cNvPicPr>
          <p:nvPr/>
        </p:nvPicPr>
        <p:blipFill>
          <a:blip r:embed="rId2"/>
          <a:srcRect t="7792" b="7792"/>
          <a:stretch/>
        </p:blipFill>
        <p:spPr>
          <a:xfrm>
            <a:off x="1" y="0"/>
            <a:ext cx="12192000" cy="6858000"/>
          </a:xfrm>
          <a:prstGeom prst="rect">
            <a:avLst/>
          </a:prstGeom>
          <a:noFill/>
          <a:effectLst>
            <a:reflection blurRad="584200" stA="0" endPos="16000" dist="50800" dir="5400000" sy="-100000" algn="bl" rotWithShape="0"/>
            <a:softEdge rad="63500"/>
          </a:effectLst>
        </p:spPr>
      </p:pic>
      <p:sp>
        <p:nvSpPr>
          <p:cNvPr id="2" name="Slide Number Placeholder 1">
            <a:extLst>
              <a:ext uri="{FF2B5EF4-FFF2-40B4-BE49-F238E27FC236}">
                <a16:creationId xmlns:a16="http://schemas.microsoft.com/office/drawing/2014/main" id="{00490171-2859-5322-0F76-C05597544FBD}"/>
              </a:ext>
            </a:extLst>
          </p:cNvPr>
          <p:cNvSpPr>
            <a:spLocks noGrp="1"/>
          </p:cNvSpPr>
          <p:nvPr>
            <p:ph type="sldNum" sz="quarter" idx="4"/>
          </p:nvPr>
        </p:nvSpPr>
        <p:spPr>
          <a:xfrm>
            <a:off x="9791700" y="6356350"/>
            <a:ext cx="1562100" cy="365125"/>
          </a:xfrm>
        </p:spPr>
        <p:txBody>
          <a:bodyPr anchor="ctr">
            <a:normAutofit/>
          </a:bodyPr>
          <a:lstStyle/>
          <a:p>
            <a:pPr>
              <a:spcAft>
                <a:spcPts val="600"/>
              </a:spcAft>
            </a:pPr>
            <a:fld id="{EA87306C-81BA-4795-A5CA-9392456A8C1E}" type="slidenum">
              <a:rPr lang="en-US" smtClean="0"/>
              <a:pPr>
                <a:spcAft>
                  <a:spcPts val="600"/>
                </a:spcAft>
              </a:pPr>
              <a:t>5</a:t>
            </a:fld>
            <a:endParaRPr lang="en-US"/>
          </a:p>
        </p:txBody>
      </p:sp>
      <p:sp>
        <p:nvSpPr>
          <p:cNvPr id="19" name="Rectangle 14">
            <a:extLst>
              <a:ext uri="{FF2B5EF4-FFF2-40B4-BE49-F238E27FC236}">
                <a16:creationId xmlns:a16="http://schemas.microsoft.com/office/drawing/2014/main" id="{1B333F2C-A07A-1D6F-36B6-709D07A1B8A4}"/>
              </a:ext>
            </a:extLst>
          </p:cNvPr>
          <p:cNvSpPr>
            <a:spLocks noGrp="1" noChangeArrowheads="1"/>
          </p:cNvSpPr>
          <p:nvPr>
            <p:ph type="title"/>
          </p:nvPr>
        </p:nvSpPr>
        <p:spPr bwMode="auto">
          <a:xfrm>
            <a:off x="105507" y="1516024"/>
            <a:ext cx="11980985" cy="5111143"/>
          </a:xfrm>
          <a:prstGeom prst="rect">
            <a:avLst/>
          </a:prstGeom>
          <a:solidFill>
            <a:srgbClr val="F5FAE8"/>
          </a:solidFill>
          <a:ln>
            <a:noFill/>
          </a:ln>
          <a:effectLst>
            <a:glow rad="127000">
              <a:schemeClr val="accent1">
                <a:alpha val="92000"/>
              </a:schemeClr>
            </a:glow>
            <a:reflection blurRad="127000" endPos="0" dist="50800" dir="5400000" sy="-100000" algn="bl" rotWithShape="0"/>
          </a:effec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Century Gothic" panose="020B0502020202020204" pitchFamily="34" charset="0"/>
              </a:rPr>
              <a:t>The dataset was sourced from Kaggle, containing global agricultural and climate data. It includes information from over 100 countries across multiple years and various crops.</a:t>
            </a:r>
            <a:br>
              <a:rPr kumimoji="0" lang="en-US" altLang="en-US" sz="2000" i="0" u="none" strike="noStrike" cap="none" normalizeH="0" baseline="0" dirty="0">
                <a:ln>
                  <a:noFill/>
                </a:ln>
                <a:solidFill>
                  <a:schemeClr val="tx1"/>
                </a:solidFill>
                <a:effectLst/>
                <a:latin typeface="Century Gothic" panose="020B0502020202020204" pitchFamily="34" charset="0"/>
              </a:rPr>
            </a:br>
            <a:endParaRPr kumimoji="0" lang="en-US" altLang="en-US" sz="200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2000" i="0" u="none" strike="noStrike" cap="none" normalizeH="0" baseline="0" dirty="0">
                <a:ln>
                  <a:noFill/>
                </a:ln>
                <a:solidFill>
                  <a:schemeClr val="tx1"/>
                </a:solidFill>
                <a:effectLst/>
                <a:latin typeface="Century Gothic" panose="020B0502020202020204" pitchFamily="34" charset="0"/>
              </a:rPr>
              <a:t>Key features include: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Century Gothic" panose="020B0502020202020204" pitchFamily="34" charset="0"/>
              </a:rPr>
              <a:t>Crop yield (target)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Century Gothic" panose="020B0502020202020204" pitchFamily="34" charset="0"/>
              </a:rPr>
              <a:t>Rainfall, temperature, pesticide usage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Century Gothic" panose="020B0502020202020204" pitchFamily="34" charset="0"/>
              </a:rPr>
              <a:t>Area, crop type, country, and year</a:t>
            </a:r>
            <a:br>
              <a:rPr kumimoji="0" lang="en-US" altLang="en-US" sz="2000" i="0" u="none" strike="noStrike" cap="none" normalizeH="0" baseline="0" dirty="0">
                <a:ln>
                  <a:noFill/>
                </a:ln>
                <a:solidFill>
                  <a:schemeClr val="tx1"/>
                </a:solidFill>
                <a:effectLst/>
                <a:latin typeface="Century Gothic" panose="020B0502020202020204" pitchFamily="34" charset="0"/>
              </a:rPr>
            </a:br>
            <a:endParaRPr kumimoji="0" lang="en-US" altLang="en-US" sz="200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Century Gothic" panose="020B0502020202020204" pitchFamily="34" charset="0"/>
              </a:rPr>
              <a:t>The dataset was cleaned, outliers removed, and features encoded and scaled for model training.</a:t>
            </a:r>
          </a:p>
        </p:txBody>
      </p:sp>
      <p:sp>
        <p:nvSpPr>
          <p:cNvPr id="21" name="TextBox 20">
            <a:extLst>
              <a:ext uri="{FF2B5EF4-FFF2-40B4-BE49-F238E27FC236}">
                <a16:creationId xmlns:a16="http://schemas.microsoft.com/office/drawing/2014/main" id="{A756B8D3-B11B-4C04-823F-6CD85B0F4ADF}"/>
              </a:ext>
            </a:extLst>
          </p:cNvPr>
          <p:cNvSpPr txBox="1"/>
          <p:nvPr/>
        </p:nvSpPr>
        <p:spPr>
          <a:xfrm>
            <a:off x="1487418" y="291150"/>
            <a:ext cx="5094252" cy="584775"/>
          </a:xfrm>
          <a:prstGeom prst="rect">
            <a:avLst/>
          </a:prstGeom>
          <a:solidFill>
            <a:srgbClr val="735932"/>
          </a:solidFill>
        </p:spPr>
        <p:txBody>
          <a:bodyPr wrap="square" rtlCol="0">
            <a:spAutoFit/>
          </a:bodyPr>
          <a:lstStyle/>
          <a:p>
            <a:r>
              <a:rPr lang="en-US" sz="3200" b="1" dirty="0">
                <a:solidFill>
                  <a:schemeClr val="bg1"/>
                </a:solidFill>
              </a:rPr>
              <a:t>DATASET OVERVIEW</a:t>
            </a:r>
          </a:p>
        </p:txBody>
      </p:sp>
      <p:pic>
        <p:nvPicPr>
          <p:cNvPr id="25" name="Picture 24" descr="Blue text on a black background">
            <a:extLst>
              <a:ext uri="{FF2B5EF4-FFF2-40B4-BE49-F238E27FC236}">
                <a16:creationId xmlns:a16="http://schemas.microsoft.com/office/drawing/2014/main" id="{BD64F0E9-1DF8-C2BB-44D7-5D6D264858D5}"/>
              </a:ext>
            </a:extLst>
          </p:cNvPr>
          <p:cNvPicPr>
            <a:picLocks noChangeAspect="1"/>
          </p:cNvPicPr>
          <p:nvPr/>
        </p:nvPicPr>
        <p:blipFill>
          <a:blip r:embed="rId3">
            <a:extLst>
              <a:ext uri="{837473B0-CC2E-450A-ABE3-18F120FF3D39}">
                <a1611:picAttrSrcUrl xmlns:a1611="http://schemas.microsoft.com/office/drawing/2016/11/main" r:id="rId4"/>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5465276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Tractor in farmland">
            <a:extLst>
              <a:ext uri="{FF2B5EF4-FFF2-40B4-BE49-F238E27FC236}">
                <a16:creationId xmlns:a16="http://schemas.microsoft.com/office/drawing/2014/main" id="{2D7ADB94-F4D0-A46C-35C9-14B54DEA8A42}"/>
              </a:ext>
            </a:extLst>
          </p:cNvPr>
          <p:cNvPicPr>
            <a:picLocks noGrp="1" noChangeAspect="1"/>
          </p:cNvPicPr>
          <p:nvPr>
            <p:ph type="pic" sz="quarter" idx="15"/>
          </p:nvPr>
        </p:nvPicPr>
        <p:blipFill>
          <a:blip r:embed="rId2"/>
          <a:srcRect t="7765" b="7765"/>
          <a:stretch/>
        </p:blipFill>
        <p:spPr>
          <a:xfrm>
            <a:off x="0" y="0"/>
            <a:ext cx="12184440" cy="6858000"/>
          </a:xfrm>
        </p:spPr>
      </p:pic>
      <p:sp>
        <p:nvSpPr>
          <p:cNvPr id="4" name="Slide Number Placeholder 3">
            <a:extLst>
              <a:ext uri="{FF2B5EF4-FFF2-40B4-BE49-F238E27FC236}">
                <a16:creationId xmlns:a16="http://schemas.microsoft.com/office/drawing/2014/main" id="{0158315F-3409-E88E-41C1-AAF8853A43DA}"/>
              </a:ext>
            </a:extLst>
          </p:cNvPr>
          <p:cNvSpPr>
            <a:spLocks noGrp="1"/>
          </p:cNvSpPr>
          <p:nvPr>
            <p:ph type="sldNum" sz="quarter" idx="4"/>
          </p:nvPr>
        </p:nvSpPr>
        <p:spPr/>
        <p:txBody>
          <a:bodyPr/>
          <a:lstStyle/>
          <a:p>
            <a:fld id="{EA87306C-81BA-4795-A5CA-9392456A8C1E}" type="slidenum">
              <a:rPr lang="en-US" smtClean="0"/>
              <a:pPr/>
              <a:t>6</a:t>
            </a:fld>
            <a:endParaRPr lang="en-US" dirty="0"/>
          </a:p>
        </p:txBody>
      </p:sp>
      <p:graphicFrame>
        <p:nvGraphicFramePr>
          <p:cNvPr id="5" name="Table 4">
            <a:extLst>
              <a:ext uri="{FF2B5EF4-FFF2-40B4-BE49-F238E27FC236}">
                <a16:creationId xmlns:a16="http://schemas.microsoft.com/office/drawing/2014/main" id="{61E98A3D-2B4D-8D01-6F15-A9B0683579EC}"/>
              </a:ext>
            </a:extLst>
          </p:cNvPr>
          <p:cNvGraphicFramePr>
            <a:graphicFrameLocks noGrp="1"/>
          </p:cNvGraphicFramePr>
          <p:nvPr>
            <p:extLst>
              <p:ext uri="{D42A27DB-BD31-4B8C-83A1-F6EECF244321}">
                <p14:modId xmlns:p14="http://schemas.microsoft.com/office/powerpoint/2010/main" val="2332725237"/>
              </p:ext>
            </p:extLst>
          </p:nvPr>
        </p:nvGraphicFramePr>
        <p:xfrm>
          <a:off x="725948" y="1623819"/>
          <a:ext cx="9578259" cy="4760915"/>
        </p:xfrm>
        <a:graphic>
          <a:graphicData uri="http://schemas.openxmlformats.org/drawingml/2006/table">
            <a:tbl>
              <a:tblPr/>
              <a:tblGrid>
                <a:gridCol w="3656566">
                  <a:extLst>
                    <a:ext uri="{9D8B030D-6E8A-4147-A177-3AD203B41FA5}">
                      <a16:colId xmlns:a16="http://schemas.microsoft.com/office/drawing/2014/main" val="804079769"/>
                    </a:ext>
                  </a:extLst>
                </a:gridCol>
                <a:gridCol w="5921693">
                  <a:extLst>
                    <a:ext uri="{9D8B030D-6E8A-4147-A177-3AD203B41FA5}">
                      <a16:colId xmlns:a16="http://schemas.microsoft.com/office/drawing/2014/main" val="3134144194"/>
                    </a:ext>
                  </a:extLst>
                </a:gridCol>
              </a:tblGrid>
              <a:tr h="554229">
                <a:tc>
                  <a:txBody>
                    <a:bodyPr/>
                    <a:lstStyle/>
                    <a:p>
                      <a:pPr rtl="0" fontAlgn="t">
                        <a:buNone/>
                      </a:pPr>
                      <a:r>
                        <a:rPr lang="en-US" sz="2000" b="1" i="0" u="sng" dirty="0">
                          <a:solidFill>
                            <a:schemeClr val="tx1"/>
                          </a:solidFill>
                          <a:effectLst/>
                          <a:latin typeface="Century Gothic" panose="020B0502020202020204" pitchFamily="34" charset="0"/>
                        </a:rPr>
                        <a:t>FEATURE</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rtl="0" fontAlgn="t">
                        <a:buNone/>
                      </a:pPr>
                      <a:r>
                        <a:rPr lang="en-US" sz="2000" b="1" i="0" u="sng" dirty="0">
                          <a:solidFill>
                            <a:schemeClr val="tx1"/>
                          </a:solidFill>
                          <a:effectLst/>
                          <a:latin typeface="Century Gothic" panose="020B0502020202020204" pitchFamily="34" charset="0"/>
                        </a:rPr>
                        <a:t>DESCRIPTION</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76408458"/>
                  </a:ext>
                </a:extLst>
              </a:tr>
              <a:tr h="554229">
                <a:tc>
                  <a:txBody>
                    <a:bodyPr/>
                    <a:lstStyle/>
                    <a:p>
                      <a:pPr rtl="0" fontAlgn="t">
                        <a:buNone/>
                      </a:pPr>
                      <a:r>
                        <a:rPr lang="en-US" sz="2000" b="0" i="0" u="none" strike="noStrike" dirty="0">
                          <a:solidFill>
                            <a:schemeClr val="tx1"/>
                          </a:solidFill>
                          <a:effectLst/>
                          <a:latin typeface="Century Gothic" panose="020B0502020202020204" pitchFamily="34" charset="0"/>
                        </a:rPr>
                        <a:t>Area </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rtl="0" fontAlgn="t">
                        <a:buNone/>
                      </a:pPr>
                      <a:r>
                        <a:rPr lang="en-US" sz="2000" b="0" i="0" u="none" strike="noStrike" dirty="0">
                          <a:solidFill>
                            <a:schemeClr val="tx1"/>
                          </a:solidFill>
                          <a:effectLst/>
                          <a:latin typeface="Century Gothic" panose="020B0502020202020204" pitchFamily="34" charset="0"/>
                        </a:rPr>
                        <a:t>Country or Regin of Crop Cultivation</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06319111"/>
                  </a:ext>
                </a:extLst>
              </a:tr>
              <a:tr h="554229">
                <a:tc>
                  <a:txBody>
                    <a:bodyPr/>
                    <a:lstStyle/>
                    <a:p>
                      <a:pPr rtl="0" fontAlgn="t">
                        <a:buNone/>
                      </a:pPr>
                      <a:r>
                        <a:rPr lang="en-US" sz="2000" b="0" i="0" u="none" strike="noStrike" dirty="0">
                          <a:solidFill>
                            <a:schemeClr val="tx1"/>
                          </a:solidFill>
                          <a:effectLst/>
                          <a:latin typeface="Century Gothic" panose="020B0502020202020204" pitchFamily="34" charset="0"/>
                        </a:rPr>
                        <a:t>Item</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rtl="0" fontAlgn="t">
                        <a:buNone/>
                      </a:pPr>
                      <a:r>
                        <a:rPr lang="en-US" sz="2000" b="0" i="0" u="none" strike="noStrike" dirty="0">
                          <a:solidFill>
                            <a:schemeClr val="tx1"/>
                          </a:solidFill>
                          <a:effectLst/>
                          <a:latin typeface="Century Gothic" panose="020B0502020202020204" pitchFamily="34" charset="0"/>
                        </a:rPr>
                        <a:t>Crop type (Maize, Rice, Wheat, etc.)</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07519033"/>
                  </a:ext>
                </a:extLst>
              </a:tr>
              <a:tr h="554229">
                <a:tc>
                  <a:txBody>
                    <a:bodyPr/>
                    <a:lstStyle/>
                    <a:p>
                      <a:pPr rtl="0" fontAlgn="t">
                        <a:buNone/>
                      </a:pPr>
                      <a:r>
                        <a:rPr lang="en-US" sz="2000" b="0" i="0" u="none" strike="noStrike" dirty="0">
                          <a:solidFill>
                            <a:schemeClr val="tx1"/>
                          </a:solidFill>
                          <a:effectLst/>
                          <a:latin typeface="Century Gothic" panose="020B0502020202020204" pitchFamily="34" charset="0"/>
                        </a:rPr>
                        <a:t>Year</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rtl="0" fontAlgn="t">
                        <a:buNone/>
                      </a:pPr>
                      <a:r>
                        <a:rPr lang="en-US" sz="2000" b="0" i="0" u="none" strike="noStrike" dirty="0">
                          <a:solidFill>
                            <a:schemeClr val="tx1"/>
                          </a:solidFill>
                          <a:effectLst/>
                          <a:latin typeface="Century Gothic" panose="020B0502020202020204" pitchFamily="34" charset="0"/>
                        </a:rPr>
                        <a:t>Year of the recorded observation </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10257141"/>
                  </a:ext>
                </a:extLst>
              </a:tr>
              <a:tr h="554229">
                <a:tc>
                  <a:txBody>
                    <a:bodyPr/>
                    <a:lstStyle/>
                    <a:p>
                      <a:pPr rtl="0" fontAlgn="t">
                        <a:buNone/>
                      </a:pPr>
                      <a:r>
                        <a:rPr lang="en-US" sz="2000" b="0" i="0" u="none" strike="noStrike" dirty="0">
                          <a:solidFill>
                            <a:schemeClr val="tx1"/>
                          </a:solidFill>
                          <a:effectLst/>
                          <a:latin typeface="Century Gothic" panose="020B0502020202020204" pitchFamily="34" charset="0"/>
                        </a:rPr>
                        <a:t>hg/</a:t>
                      </a:r>
                      <a:r>
                        <a:rPr lang="en-US" sz="2000" b="0" i="0" u="none" strike="noStrike" dirty="0" err="1">
                          <a:solidFill>
                            <a:schemeClr val="tx1"/>
                          </a:solidFill>
                          <a:effectLst/>
                          <a:latin typeface="Century Gothic" panose="020B0502020202020204" pitchFamily="34" charset="0"/>
                        </a:rPr>
                        <a:t>ha_yield</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rtl="0" fontAlgn="t">
                        <a:buNone/>
                      </a:pPr>
                      <a:r>
                        <a:rPr lang="en-US" sz="2000" b="0" i="0" u="none" strike="noStrike" dirty="0">
                          <a:solidFill>
                            <a:schemeClr val="tx1"/>
                          </a:solidFill>
                          <a:effectLst/>
                          <a:latin typeface="Century Gothic" panose="020B0502020202020204" pitchFamily="34" charset="0"/>
                        </a:rPr>
                        <a:t>Crop yield in hectograms per hectare</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46899379"/>
                  </a:ext>
                </a:extLst>
              </a:tr>
              <a:tr h="881312">
                <a:tc>
                  <a:txBody>
                    <a:bodyPr/>
                    <a:lstStyle/>
                    <a:p>
                      <a:pPr rtl="0" fontAlgn="t">
                        <a:buNone/>
                      </a:pPr>
                      <a:r>
                        <a:rPr lang="en-US" sz="2000" b="0" i="0" u="none" strike="noStrike" dirty="0" err="1">
                          <a:solidFill>
                            <a:schemeClr val="tx1"/>
                          </a:solidFill>
                          <a:effectLst/>
                          <a:latin typeface="Century Gothic" panose="020B0502020202020204" pitchFamily="34" charset="0"/>
                        </a:rPr>
                        <a:t>average_rain_fall_mm_per_year</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rtl="0" fontAlgn="t">
                        <a:buNone/>
                      </a:pPr>
                      <a:r>
                        <a:rPr lang="en-US" sz="2000" b="0" i="0" u="none" strike="noStrike" dirty="0">
                          <a:solidFill>
                            <a:schemeClr val="tx1"/>
                          </a:solidFill>
                          <a:effectLst/>
                          <a:latin typeface="Century Gothic" panose="020B0502020202020204" pitchFamily="34" charset="0"/>
                        </a:rPr>
                        <a:t>Average annual rainfall (mm)</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75359055"/>
                  </a:ext>
                </a:extLst>
              </a:tr>
              <a:tr h="554229">
                <a:tc>
                  <a:txBody>
                    <a:bodyPr/>
                    <a:lstStyle/>
                    <a:p>
                      <a:pPr rtl="0" fontAlgn="t">
                        <a:buNone/>
                      </a:pPr>
                      <a:r>
                        <a:rPr lang="en-US" sz="2000" b="0" i="0" u="none" strike="noStrike" dirty="0" err="1">
                          <a:solidFill>
                            <a:schemeClr val="tx1"/>
                          </a:solidFill>
                          <a:effectLst/>
                          <a:latin typeface="Century Gothic" panose="020B0502020202020204" pitchFamily="34" charset="0"/>
                        </a:rPr>
                        <a:t>pesticides_tonnes</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rtl="0" fontAlgn="t">
                        <a:buNone/>
                      </a:pPr>
                      <a:r>
                        <a:rPr lang="en-US" sz="2000" b="0" i="0" u="none" strike="noStrike" dirty="0">
                          <a:solidFill>
                            <a:schemeClr val="tx1"/>
                          </a:solidFill>
                          <a:effectLst/>
                          <a:latin typeface="Century Gothic" panose="020B0502020202020204" pitchFamily="34" charset="0"/>
                        </a:rPr>
                        <a:t>Annual pesticide usage (</a:t>
                      </a:r>
                      <a:r>
                        <a:rPr lang="en-US" sz="2000" b="0" i="0" u="none" strike="noStrike" dirty="0" err="1">
                          <a:solidFill>
                            <a:schemeClr val="tx1"/>
                          </a:solidFill>
                          <a:effectLst/>
                          <a:latin typeface="Century Gothic" panose="020B0502020202020204" pitchFamily="34" charset="0"/>
                        </a:rPr>
                        <a:t>tonnes</a:t>
                      </a:r>
                      <a:r>
                        <a:rPr lang="en-US" sz="2000" b="0" i="0" u="none" strike="noStrike" dirty="0">
                          <a:solidFill>
                            <a:schemeClr val="tx1"/>
                          </a:solidFill>
                          <a:effectLst/>
                          <a:latin typeface="Century Gothic" panose="020B0502020202020204" pitchFamily="34" charset="0"/>
                        </a:rPr>
                        <a:t>)</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19961514"/>
                  </a:ext>
                </a:extLst>
              </a:tr>
              <a:tr h="554229">
                <a:tc>
                  <a:txBody>
                    <a:bodyPr/>
                    <a:lstStyle/>
                    <a:p>
                      <a:pPr rtl="0" fontAlgn="t">
                        <a:buNone/>
                      </a:pPr>
                      <a:r>
                        <a:rPr lang="en-US" sz="2000" b="0" i="0" u="none" strike="noStrike">
                          <a:solidFill>
                            <a:schemeClr val="tx1"/>
                          </a:solidFill>
                          <a:effectLst/>
                          <a:latin typeface="Century Gothic" panose="020B0502020202020204" pitchFamily="34" charset="0"/>
                        </a:rPr>
                        <a:t>avg_temp</a:t>
                      </a:r>
                      <a:endParaRPr lang="en-US" sz="320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rtl="0" fontAlgn="t">
                        <a:buNone/>
                      </a:pPr>
                      <a:r>
                        <a:rPr lang="en-US" sz="2000" b="0" i="0" u="none" strike="noStrike" dirty="0">
                          <a:solidFill>
                            <a:schemeClr val="tx1"/>
                          </a:solidFill>
                          <a:effectLst/>
                          <a:latin typeface="Century Gothic" panose="020B0502020202020204" pitchFamily="34" charset="0"/>
                        </a:rPr>
                        <a:t>Average annual temperature(</a:t>
                      </a:r>
                      <a:r>
                        <a:rPr lang="en-US" sz="1600" b="0" i="0" u="none" strike="noStrike" dirty="0">
                          <a:solidFill>
                            <a:schemeClr val="tx1"/>
                          </a:solidFill>
                          <a:effectLst/>
                          <a:latin typeface="Century Gothic" panose="020B0502020202020204" pitchFamily="34" charset="0"/>
                        </a:rPr>
                        <a:t>°C)</a:t>
                      </a:r>
                      <a:endParaRPr lang="en-US" sz="3200" dirty="0">
                        <a:solidFill>
                          <a:schemeClr val="tx1"/>
                        </a:solidFill>
                        <a:effectLst/>
                        <a:latin typeface="Century Gothic" panose="020B0502020202020204" pitchFamily="34" charset="0"/>
                      </a:endParaRPr>
                    </a:p>
                  </a:txBody>
                  <a:tcPr marL="63500" marR="63500" marT="63500" marB="63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63341190"/>
                  </a:ext>
                </a:extLst>
              </a:tr>
            </a:tbl>
          </a:graphicData>
        </a:graphic>
      </p:graphicFrame>
      <p:sp>
        <p:nvSpPr>
          <p:cNvPr id="6" name="Rectangle 1">
            <a:extLst>
              <a:ext uri="{FF2B5EF4-FFF2-40B4-BE49-F238E27FC236}">
                <a16:creationId xmlns:a16="http://schemas.microsoft.com/office/drawing/2014/main" id="{ABE5BF99-3166-FD3B-5B7A-947B4792779D}"/>
              </a:ext>
            </a:extLst>
          </p:cNvPr>
          <p:cNvSpPr>
            <a:spLocks noGrp="1" noChangeArrowheads="1"/>
          </p:cNvSpPr>
          <p:nvPr>
            <p:ph type="title"/>
          </p:nvPr>
        </p:nvSpPr>
        <p:spPr bwMode="auto">
          <a:xfrm>
            <a:off x="725948" y="319086"/>
            <a:ext cx="5055420" cy="1451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bg1"/>
                </a:solidFill>
                <a:effectLst/>
                <a:latin typeface="Century Gothic" panose="020B0502020202020204" pitchFamily="34" charset="0"/>
                <a:cs typeface="Times New Roman" panose="02020603050405020304" pitchFamily="18" charset="0"/>
              </a:rPr>
              <a:t> DATASET OVERVIEW</a:t>
            </a:r>
            <a:br>
              <a:rPr kumimoji="0" lang="en-US" altLang="en-US" sz="3200" b="1" i="0" u="none" strike="noStrike" cap="none" normalizeH="0" baseline="0" dirty="0">
                <a:ln>
                  <a:noFill/>
                </a:ln>
                <a:solidFill>
                  <a:schemeClr val="bg1"/>
                </a:solidFill>
                <a:effectLst/>
                <a:latin typeface="Century Gothic" panose="020B0502020202020204" pitchFamily="34" charset="0"/>
              </a:rPr>
            </a:br>
            <a:br>
              <a:rPr kumimoji="0" lang="en-US" altLang="en-US" sz="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descr="Blue text on a black background">
            <a:extLst>
              <a:ext uri="{FF2B5EF4-FFF2-40B4-BE49-F238E27FC236}">
                <a16:creationId xmlns:a16="http://schemas.microsoft.com/office/drawing/2014/main" id="{81CB7584-62AB-32FB-6527-3B813577365E}"/>
              </a:ext>
            </a:extLst>
          </p:cNvPr>
          <p:cNvPicPr>
            <a:picLocks noChangeAspect="1"/>
          </p:cNvPicPr>
          <p:nvPr/>
        </p:nvPicPr>
        <p:blipFill>
          <a:blip r:embed="rId3">
            <a:extLst>
              <a:ext uri="{837473B0-CC2E-450A-ABE3-18F120FF3D39}">
                <a1611:picAttrSrcUrl xmlns:a1611="http://schemas.microsoft.com/office/drawing/2016/11/main" r:id="rId4"/>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4253848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0" descr="Close up of green grass">
            <a:extLst>
              <a:ext uri="{FF2B5EF4-FFF2-40B4-BE49-F238E27FC236}">
                <a16:creationId xmlns:a16="http://schemas.microsoft.com/office/drawing/2014/main" id="{C082290F-76CE-97A7-ECB5-83B0FEA27B37}"/>
              </a:ext>
            </a:extLst>
          </p:cNvPr>
          <p:cNvPicPr>
            <a:picLocks noChangeAspect="1"/>
          </p:cNvPicPr>
          <p:nvPr/>
        </p:nvPicPr>
        <p:blipFill rotWithShape="1">
          <a:blip r:embed="rId2" cstate="screen">
            <a:alphaModFix amt="85000"/>
            <a:extLst>
              <a:ext uri="{28A0092B-C50C-407E-A947-70E740481C1C}">
                <a14:useLocalDpi xmlns:a14="http://schemas.microsoft.com/office/drawing/2010/main" val="0"/>
              </a:ext>
            </a:extLst>
          </a:blip>
          <a:srcRect/>
          <a:stretch/>
        </p:blipFill>
        <p:spPr>
          <a:xfrm>
            <a:off x="0" y="-29791"/>
            <a:ext cx="12162466" cy="6899366"/>
          </a:xfrm>
          <a:prstGeom prst="rect">
            <a:avLst/>
          </a:prstGeom>
          <a:ln>
            <a:noFill/>
          </a:ln>
          <a:effectLst>
            <a:outerShdw blurRad="190500" algn="tl" rotWithShape="0">
              <a:srgbClr val="000000">
                <a:alpha val="70000"/>
              </a:srgbClr>
            </a:outerShdw>
          </a:effectLst>
        </p:spPr>
      </p:pic>
      <p:pic>
        <p:nvPicPr>
          <p:cNvPr id="20" name="Picture Placeholder 19" descr="A network of dots and lines&#10;&#10;AI-generated content may be incorrect.">
            <a:extLst>
              <a:ext uri="{FF2B5EF4-FFF2-40B4-BE49-F238E27FC236}">
                <a16:creationId xmlns:a16="http://schemas.microsoft.com/office/drawing/2014/main" id="{AD3B77F4-305C-F89A-6FA1-D8B0E8BFE39D}"/>
              </a:ext>
            </a:extLst>
          </p:cNvPr>
          <p:cNvPicPr>
            <a:picLocks noGrp="1" noChangeAspect="1"/>
          </p:cNvPicPr>
          <p:nvPr>
            <p:ph type="pic" sz="quarter" idx="15"/>
          </p:nvPr>
        </p:nvPicPr>
        <p:blipFill>
          <a:blip r:embed="rId3">
            <a:extLst>
              <a:ext uri="{BEBA8EAE-BF5A-486C-A8C5-ECC9F3942E4B}">
                <a14:imgProps xmlns:a14="http://schemas.microsoft.com/office/drawing/2010/main">
                  <a14:imgLayer r:embed="rId4">
                    <a14:imgEffect>
                      <a14:colorTemperature colorTemp="5400"/>
                    </a14:imgEffect>
                    <a14:imgEffect>
                      <a14:saturation sat="79000"/>
                    </a14:imgEffect>
                  </a14:imgLayer>
                </a14:imgProps>
              </a:ext>
              <a:ext uri="{837473B0-CC2E-450A-ABE3-18F120FF3D39}">
                <a1611:picAttrSrcUrl xmlns:a1611="http://schemas.microsoft.com/office/drawing/2016/11/main" r:id="rId5"/>
              </a:ext>
            </a:extLst>
          </a:blip>
          <a:srcRect l="20094" r="20094"/>
          <a:stretch>
            <a:fillRect/>
          </a:stretch>
        </p:blipFill>
        <p:spPr>
          <a:pattFill prst="weave">
            <a:fgClr>
              <a:srgbClr val="92D050"/>
            </a:fgClr>
            <a:bgClr>
              <a:schemeClr val="accent5">
                <a:lumMod val="60000"/>
                <a:lumOff val="40000"/>
              </a:schemeClr>
            </a:bgClr>
          </a:pattFill>
          <a:effectLst>
            <a:glow rad="165100">
              <a:schemeClr val="bg1">
                <a:lumMod val="95000"/>
                <a:alpha val="40000"/>
              </a:schemeClr>
            </a:glow>
            <a:outerShdw blurRad="50800" dist="50800" dir="5400000" algn="ctr" rotWithShape="0">
              <a:schemeClr val="accent5">
                <a:alpha val="44000"/>
              </a:schemeClr>
            </a:outerShdw>
            <a:reflection stA="0" endPos="65000" dist="50800" dir="5400000" sy="-100000" algn="bl" rotWithShape="0"/>
          </a:effectLst>
          <a:scene3d>
            <a:camera prst="orthographicFront"/>
            <a:lightRig rig="threePt" dir="t"/>
          </a:scene3d>
          <a:sp3d extrusionH="76200" contourW="12700" prstMaterial="dkEdge">
            <a:extrusionClr>
              <a:schemeClr val="accent5">
                <a:lumMod val="40000"/>
                <a:lumOff val="60000"/>
              </a:schemeClr>
            </a:extrusionClr>
            <a:contourClr>
              <a:schemeClr val="accent5">
                <a:lumMod val="20000"/>
                <a:lumOff val="80000"/>
              </a:schemeClr>
            </a:contourClr>
          </a:sp3d>
        </p:spPr>
      </p:pic>
      <p:sp>
        <p:nvSpPr>
          <p:cNvPr id="21" name="Title 20">
            <a:extLst>
              <a:ext uri="{FF2B5EF4-FFF2-40B4-BE49-F238E27FC236}">
                <a16:creationId xmlns:a16="http://schemas.microsoft.com/office/drawing/2014/main" id="{EAB21749-21E0-B555-8423-AF94BE383D1C}"/>
              </a:ext>
            </a:extLst>
          </p:cNvPr>
          <p:cNvSpPr>
            <a:spLocks noGrp="1"/>
          </p:cNvSpPr>
          <p:nvPr>
            <p:ph type="title"/>
          </p:nvPr>
        </p:nvSpPr>
        <p:spPr>
          <a:xfrm>
            <a:off x="5521124" y="2666786"/>
            <a:ext cx="6670876" cy="4075471"/>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l"/>
            <a:r>
              <a:rPr lang="en-US" sz="1800" b="1" cap="none" dirty="0">
                <a:solidFill>
                  <a:schemeClr val="tx1"/>
                </a:solidFill>
                <a:latin typeface="Century Gothic" panose="020B0502020202020204" pitchFamily="34" charset="0"/>
              </a:rPr>
              <a:t>Exploratory data analysis (EDA)</a:t>
            </a:r>
            <a:br>
              <a:rPr lang="en-US" sz="1800" b="1" cap="none" dirty="0">
                <a:solidFill>
                  <a:schemeClr val="tx1"/>
                </a:solidFill>
                <a:latin typeface="Century Gothic" panose="020B0502020202020204" pitchFamily="34" charset="0"/>
              </a:rPr>
            </a:br>
            <a:r>
              <a:rPr lang="en-US" sz="1800" cap="none" dirty="0">
                <a:solidFill>
                  <a:schemeClr val="tx1"/>
                </a:solidFill>
                <a:latin typeface="Century Gothic" panose="020B0502020202020204" pitchFamily="34" charset="0"/>
              </a:rPr>
              <a:t>Exploratory Data Analysis was performed to understand feature distributions, detect anomalies, and uncover hidden patterns in the data.</a:t>
            </a:r>
            <a:br>
              <a:rPr lang="en-US" sz="1800" cap="none" dirty="0">
                <a:solidFill>
                  <a:schemeClr val="tx1"/>
                </a:solidFill>
                <a:latin typeface="Century Gothic" panose="020B0502020202020204" pitchFamily="34" charset="0"/>
              </a:rPr>
            </a:br>
            <a:br>
              <a:rPr lang="en-US" sz="1800" cap="none" dirty="0">
                <a:solidFill>
                  <a:schemeClr val="tx1"/>
                </a:solidFill>
                <a:latin typeface="Century Gothic" panose="020B0502020202020204" pitchFamily="34" charset="0"/>
              </a:rPr>
            </a:br>
            <a:r>
              <a:rPr lang="en-US" sz="1800" cap="none" dirty="0">
                <a:solidFill>
                  <a:schemeClr val="tx1"/>
                </a:solidFill>
                <a:latin typeface="Century Gothic" panose="020B0502020202020204" pitchFamily="34" charset="0"/>
              </a:rPr>
              <a:t>We used </a:t>
            </a:r>
            <a:r>
              <a:rPr lang="en-US" sz="1800" b="1" cap="none" dirty="0">
                <a:solidFill>
                  <a:schemeClr val="tx1"/>
                </a:solidFill>
                <a:latin typeface="Century Gothic" panose="020B0502020202020204" pitchFamily="34" charset="0"/>
              </a:rPr>
              <a:t>boxplots</a:t>
            </a:r>
            <a:r>
              <a:rPr lang="en-US" sz="1800" cap="none" dirty="0">
                <a:solidFill>
                  <a:schemeClr val="tx1"/>
                </a:solidFill>
                <a:latin typeface="Century Gothic" panose="020B0502020202020204" pitchFamily="34" charset="0"/>
              </a:rPr>
              <a:t>, </a:t>
            </a:r>
            <a:r>
              <a:rPr lang="en-US" sz="1800" b="1" cap="none" dirty="0">
                <a:solidFill>
                  <a:schemeClr val="tx1"/>
                </a:solidFill>
                <a:latin typeface="Century Gothic" panose="020B0502020202020204" pitchFamily="34" charset="0"/>
              </a:rPr>
              <a:t>histograms</a:t>
            </a:r>
            <a:r>
              <a:rPr lang="en-US" sz="1800" cap="none" dirty="0">
                <a:solidFill>
                  <a:schemeClr val="tx1"/>
                </a:solidFill>
                <a:latin typeface="Century Gothic" panose="020B0502020202020204" pitchFamily="34" charset="0"/>
              </a:rPr>
              <a:t>, </a:t>
            </a:r>
            <a:r>
              <a:rPr lang="en-US" sz="1800" b="1" cap="none" dirty="0">
                <a:solidFill>
                  <a:schemeClr val="tx1"/>
                </a:solidFill>
                <a:latin typeface="Century Gothic" panose="020B0502020202020204" pitchFamily="34" charset="0"/>
              </a:rPr>
              <a:t>scatterplots</a:t>
            </a:r>
            <a:r>
              <a:rPr lang="en-US" sz="1800" cap="none" dirty="0">
                <a:solidFill>
                  <a:schemeClr val="tx1"/>
                </a:solidFill>
                <a:latin typeface="Century Gothic" panose="020B0502020202020204" pitchFamily="34" charset="0"/>
              </a:rPr>
              <a:t>, and a </a:t>
            </a:r>
            <a:r>
              <a:rPr lang="en-US" sz="1800" b="1" cap="none" dirty="0">
                <a:solidFill>
                  <a:schemeClr val="tx1"/>
                </a:solidFill>
                <a:latin typeface="Century Gothic" panose="020B0502020202020204" pitchFamily="34" charset="0"/>
              </a:rPr>
              <a:t>correlation heatmap</a:t>
            </a:r>
            <a:r>
              <a:rPr lang="en-US" sz="1800" cap="none" dirty="0">
                <a:solidFill>
                  <a:schemeClr val="tx1"/>
                </a:solidFill>
                <a:latin typeface="Century Gothic" panose="020B0502020202020204" pitchFamily="34" charset="0"/>
              </a:rPr>
              <a:t> to visualize relationships between variables like rainfall, temperature, pesticide usage, and crop yield.</a:t>
            </a:r>
            <a:br>
              <a:rPr lang="en-US" sz="1800" cap="none" dirty="0">
                <a:solidFill>
                  <a:schemeClr val="tx1"/>
                </a:solidFill>
                <a:latin typeface="Century Gothic" panose="020B0502020202020204" pitchFamily="34" charset="0"/>
              </a:rPr>
            </a:br>
            <a:br>
              <a:rPr lang="en-US" sz="1800" cap="none" dirty="0">
                <a:solidFill>
                  <a:schemeClr val="tx1"/>
                </a:solidFill>
                <a:latin typeface="Century Gothic" panose="020B0502020202020204" pitchFamily="34" charset="0"/>
              </a:rPr>
            </a:br>
            <a:r>
              <a:rPr lang="en-US" sz="1800" b="1" cap="none" dirty="0">
                <a:solidFill>
                  <a:schemeClr val="tx1"/>
                </a:solidFill>
                <a:latin typeface="Century Gothic" panose="020B0502020202020204" pitchFamily="34" charset="0"/>
              </a:rPr>
              <a:t>Outliers</a:t>
            </a:r>
            <a:r>
              <a:rPr lang="en-US" sz="1800" cap="none" dirty="0">
                <a:solidFill>
                  <a:schemeClr val="tx1"/>
                </a:solidFill>
                <a:latin typeface="Century Gothic" panose="020B0502020202020204" pitchFamily="34" charset="0"/>
              </a:rPr>
              <a:t> were detected—especially in rainfall and pesticide usage—and were handled using the </a:t>
            </a:r>
            <a:r>
              <a:rPr lang="en-US" sz="1800" b="1" cap="none" dirty="0">
                <a:solidFill>
                  <a:schemeClr val="tx1"/>
                </a:solidFill>
                <a:latin typeface="Century Gothic" panose="020B0502020202020204" pitchFamily="34" charset="0"/>
              </a:rPr>
              <a:t>interquartile range (IQR) method</a:t>
            </a:r>
            <a:r>
              <a:rPr lang="en-US" sz="1800" cap="none" dirty="0">
                <a:solidFill>
                  <a:schemeClr val="tx1"/>
                </a:solidFill>
                <a:latin typeface="Century Gothic" panose="020B0502020202020204" pitchFamily="34" charset="0"/>
              </a:rPr>
              <a:t> to prevent skewed model learning.</a:t>
            </a:r>
          </a:p>
        </p:txBody>
      </p:sp>
      <p:sp>
        <p:nvSpPr>
          <p:cNvPr id="2" name="Slide Number Placeholder 1">
            <a:extLst>
              <a:ext uri="{FF2B5EF4-FFF2-40B4-BE49-F238E27FC236}">
                <a16:creationId xmlns:a16="http://schemas.microsoft.com/office/drawing/2014/main" id="{C0D15DC2-8425-2530-3D59-ABE5D5C4AD2E}"/>
              </a:ext>
            </a:extLst>
          </p:cNvPr>
          <p:cNvSpPr>
            <a:spLocks noGrp="1"/>
          </p:cNvSpPr>
          <p:nvPr>
            <p:ph type="sldNum" sz="quarter" idx="4"/>
          </p:nvPr>
        </p:nvSpPr>
        <p:spPr/>
        <p:txBody>
          <a:bodyPr/>
          <a:lstStyle/>
          <a:p>
            <a:fld id="{EA87306C-81BA-4795-A5CA-9392456A8C1E}" type="slidenum">
              <a:rPr lang="en-US" smtClean="0"/>
              <a:pPr/>
              <a:t>7</a:t>
            </a:fld>
            <a:endParaRPr lang="en-US" dirty="0"/>
          </a:p>
        </p:txBody>
      </p:sp>
      <p:sp>
        <p:nvSpPr>
          <p:cNvPr id="23" name="TextBox 22">
            <a:extLst>
              <a:ext uri="{FF2B5EF4-FFF2-40B4-BE49-F238E27FC236}">
                <a16:creationId xmlns:a16="http://schemas.microsoft.com/office/drawing/2014/main" id="{73418C75-5DC0-D2D4-128B-1CD7F60A2CD3}"/>
              </a:ext>
            </a:extLst>
          </p:cNvPr>
          <p:cNvSpPr txBox="1"/>
          <p:nvPr/>
        </p:nvSpPr>
        <p:spPr>
          <a:xfrm>
            <a:off x="5521124" y="2061229"/>
            <a:ext cx="6641342" cy="584775"/>
          </a:xfrm>
          <a:prstGeom prst="rect">
            <a:avLst/>
          </a:prstGeom>
          <a:solidFill>
            <a:srgbClr val="9EAE68"/>
          </a:solidFill>
        </p:spPr>
        <p:txBody>
          <a:bodyPr wrap="square" rtlCol="0">
            <a:spAutoFit/>
          </a:bodyPr>
          <a:lstStyle/>
          <a:p>
            <a:r>
              <a:rPr lang="en-US" sz="3200" b="1" dirty="0">
                <a:latin typeface="Century Gothic" panose="020B0502020202020204" pitchFamily="34" charset="0"/>
              </a:rPr>
              <a:t>EXPLORATORY DATA ANALYSIS</a:t>
            </a:r>
          </a:p>
        </p:txBody>
      </p:sp>
      <p:pic>
        <p:nvPicPr>
          <p:cNvPr id="24" name="Picture 23" descr="Blue text on a black background">
            <a:extLst>
              <a:ext uri="{FF2B5EF4-FFF2-40B4-BE49-F238E27FC236}">
                <a16:creationId xmlns:a16="http://schemas.microsoft.com/office/drawing/2014/main" id="{A0BECEDD-A4B1-9DCF-C9DF-C3498F49BC2A}"/>
              </a:ext>
            </a:extLst>
          </p:cNvPr>
          <p:cNvPicPr>
            <a:picLocks noChangeAspect="1"/>
          </p:cNvPicPr>
          <p:nvPr/>
        </p:nvPicPr>
        <p:blipFill>
          <a:blip r:embed="rId6">
            <a:extLst>
              <a:ext uri="{837473B0-CC2E-450A-ABE3-18F120FF3D39}">
                <a1611:picAttrSrcUrl xmlns:a1611="http://schemas.microsoft.com/office/drawing/2016/11/main" r:id="rId7"/>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28782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ew of Earth">
            <a:extLst>
              <a:ext uri="{FF2B5EF4-FFF2-40B4-BE49-F238E27FC236}">
                <a16:creationId xmlns:a16="http://schemas.microsoft.com/office/drawing/2014/main" id="{C8A98D42-EA75-2495-34FB-0604D19387F8}"/>
              </a:ext>
            </a:extLst>
          </p:cNvPr>
          <p:cNvPicPr>
            <a:picLocks noChangeAspect="1"/>
          </p:cNvPicPr>
          <p:nvPr/>
        </p:nvPicPr>
        <p:blipFill>
          <a:blip r:embed="rId2"/>
          <a:srcRect/>
          <a:stretch/>
        </p:blipFill>
        <p:spPr>
          <a:xfrm>
            <a:off x="-207818" y="-116748"/>
            <a:ext cx="12399818" cy="6974603"/>
          </a:xfrm>
          <a:prstGeom prst="rect">
            <a:avLst/>
          </a:prstGeom>
        </p:spPr>
      </p:pic>
      <p:sp>
        <p:nvSpPr>
          <p:cNvPr id="3" name="Picture Placeholder 2">
            <a:extLst>
              <a:ext uri="{FF2B5EF4-FFF2-40B4-BE49-F238E27FC236}">
                <a16:creationId xmlns:a16="http://schemas.microsoft.com/office/drawing/2014/main" id="{8A3DD570-D7FD-65E6-30E4-AE10006466CF}"/>
              </a:ext>
            </a:extLst>
          </p:cNvPr>
          <p:cNvSpPr>
            <a:spLocks noGrp="1"/>
          </p:cNvSpPr>
          <p:nvPr>
            <p:ph type="pic" sz="quarter" idx="15"/>
          </p:nvPr>
        </p:nvSpPr>
        <p:spPr>
          <a:xfrm>
            <a:off x="0" y="324465"/>
            <a:ext cx="12192000" cy="6545110"/>
          </a:xfrm>
        </p:spPr>
        <p:txBody>
          <a:bodyPr/>
          <a:lstStyle/>
          <a:p>
            <a:r>
              <a:rPr lang="en-US" sz="3200" b="1" dirty="0">
                <a:solidFill>
                  <a:schemeClr val="bg1"/>
                </a:solidFill>
                <a:latin typeface="Century Gothic" panose="020B0502020202020204" pitchFamily="34" charset="0"/>
              </a:rPr>
              <a:t>EDA DIAGRAMS</a:t>
            </a:r>
          </a:p>
        </p:txBody>
      </p:sp>
      <p:sp>
        <p:nvSpPr>
          <p:cNvPr id="5" name="Slide Number Placeholder 4">
            <a:extLst>
              <a:ext uri="{FF2B5EF4-FFF2-40B4-BE49-F238E27FC236}">
                <a16:creationId xmlns:a16="http://schemas.microsoft.com/office/drawing/2014/main" id="{50C4F095-E7AD-580D-B49F-E59AD9FB7A0F}"/>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9" name="Picture 8" descr="A chart of crop type&#10;&#10;AI-generated content may be incorrect.">
            <a:extLst>
              <a:ext uri="{FF2B5EF4-FFF2-40B4-BE49-F238E27FC236}">
                <a16:creationId xmlns:a16="http://schemas.microsoft.com/office/drawing/2014/main" id="{82402D39-9FC8-618A-75AE-415CB70FAF6C}"/>
              </a:ext>
            </a:extLst>
          </p:cNvPr>
          <p:cNvPicPr>
            <a:picLocks noChangeAspect="1"/>
          </p:cNvPicPr>
          <p:nvPr/>
        </p:nvPicPr>
        <p:blipFill>
          <a:blip r:embed="rId3"/>
          <a:stretch>
            <a:fillRect/>
          </a:stretch>
        </p:blipFill>
        <p:spPr>
          <a:xfrm>
            <a:off x="3892377" y="1763606"/>
            <a:ext cx="8152898" cy="4882627"/>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C0083E9B-F8EE-8CB8-812B-AFBA45FE8D2B}"/>
              </a:ext>
            </a:extLst>
          </p:cNvPr>
          <p:cNvPicPr>
            <a:picLocks noChangeAspect="1"/>
          </p:cNvPicPr>
          <p:nvPr/>
        </p:nvPicPr>
        <p:blipFill>
          <a:blip r:embed="rId4"/>
          <a:stretch>
            <a:fillRect/>
          </a:stretch>
        </p:blipFill>
        <p:spPr>
          <a:xfrm>
            <a:off x="217260" y="3567457"/>
            <a:ext cx="3045875" cy="2883854"/>
          </a:xfrm>
          <a:prstGeom prst="rect">
            <a:avLst/>
          </a:prstGeom>
        </p:spPr>
      </p:pic>
      <p:pic>
        <p:nvPicPr>
          <p:cNvPr id="13" name="Picture 12" descr="A pair plot visualizes relationships between pairs of features in a dataset, revealing patterns, correlations, and distributions across multiple variables.">
            <a:extLst>
              <a:ext uri="{FF2B5EF4-FFF2-40B4-BE49-F238E27FC236}">
                <a16:creationId xmlns:a16="http://schemas.microsoft.com/office/drawing/2014/main" id="{0AB6F1A5-D55C-11BB-27F8-1ACFA32A0ADD}"/>
              </a:ext>
            </a:extLst>
          </p:cNvPr>
          <p:cNvPicPr>
            <a:picLocks noChangeAspect="1"/>
          </p:cNvPicPr>
          <p:nvPr/>
        </p:nvPicPr>
        <p:blipFill>
          <a:blip r:embed="rId5"/>
          <a:stretch>
            <a:fillRect/>
          </a:stretch>
        </p:blipFill>
        <p:spPr>
          <a:xfrm>
            <a:off x="217260" y="324465"/>
            <a:ext cx="3045875" cy="2883855"/>
          </a:xfrm>
          <a:prstGeom prst="rect">
            <a:avLst/>
          </a:prstGeom>
        </p:spPr>
      </p:pic>
      <p:pic>
        <p:nvPicPr>
          <p:cNvPr id="14" name="Picture 13" descr="Blue text on a black background">
            <a:extLst>
              <a:ext uri="{FF2B5EF4-FFF2-40B4-BE49-F238E27FC236}">
                <a16:creationId xmlns:a16="http://schemas.microsoft.com/office/drawing/2014/main" id="{62FFBFCC-6836-AC5B-ED99-39E039BE7290}"/>
              </a:ext>
            </a:extLst>
          </p:cNvPr>
          <p:cNvPicPr>
            <a:picLocks noChangeAspect="1"/>
          </p:cNvPicPr>
          <p:nvPr/>
        </p:nvPicPr>
        <p:blipFill>
          <a:blip r:embed="rId6">
            <a:extLst>
              <a:ext uri="{837473B0-CC2E-450A-ABE3-18F120FF3D39}">
                <a1611:picAttrSrcUrl xmlns:a1611="http://schemas.microsoft.com/office/drawing/2016/11/main" r:id="rId7"/>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481491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ew of Earth">
            <a:extLst>
              <a:ext uri="{FF2B5EF4-FFF2-40B4-BE49-F238E27FC236}">
                <a16:creationId xmlns:a16="http://schemas.microsoft.com/office/drawing/2014/main" id="{7E0F142D-0CED-DCC1-FD8A-02C5A8DB9452}"/>
              </a:ext>
            </a:extLst>
          </p:cNvPr>
          <p:cNvPicPr>
            <a:picLocks noChangeAspect="1"/>
          </p:cNvPicPr>
          <p:nvPr/>
        </p:nvPicPr>
        <p:blipFill>
          <a:blip r:embed="rId2"/>
          <a:srcRect/>
          <a:stretch/>
        </p:blipFill>
        <p:spPr>
          <a:xfrm>
            <a:off x="-207818" y="-116748"/>
            <a:ext cx="12399818" cy="6974603"/>
          </a:xfrm>
          <a:prstGeom prst="rect">
            <a:avLst/>
          </a:prstGeom>
        </p:spPr>
      </p:pic>
      <p:sp>
        <p:nvSpPr>
          <p:cNvPr id="2" name="Title 1">
            <a:extLst>
              <a:ext uri="{FF2B5EF4-FFF2-40B4-BE49-F238E27FC236}">
                <a16:creationId xmlns:a16="http://schemas.microsoft.com/office/drawing/2014/main" id="{CDAD1EE8-1F0B-EA28-BF92-C41B47EDA62C}"/>
              </a:ext>
            </a:extLst>
          </p:cNvPr>
          <p:cNvSpPr>
            <a:spLocks noGrp="1"/>
          </p:cNvSpPr>
          <p:nvPr>
            <p:ph type="title"/>
          </p:nvPr>
        </p:nvSpPr>
        <p:spPr/>
        <p:txBody>
          <a:bodyPr/>
          <a:lstStyle/>
          <a:p>
            <a:endParaRPr lang="en-US"/>
          </a:p>
        </p:txBody>
      </p:sp>
      <p:pic>
        <p:nvPicPr>
          <p:cNvPr id="8" name="Picture Placeholder 7" descr="A graph of red and blue dots&#10;&#10;AI-generated content may be incorrect.">
            <a:extLst>
              <a:ext uri="{FF2B5EF4-FFF2-40B4-BE49-F238E27FC236}">
                <a16:creationId xmlns:a16="http://schemas.microsoft.com/office/drawing/2014/main" id="{B70CEF32-6D2E-1B53-36C8-78B03CF1D0E5}"/>
              </a:ext>
            </a:extLst>
          </p:cNvPr>
          <p:cNvPicPr>
            <a:picLocks noGrp="1" noChangeAspect="1"/>
          </p:cNvPicPr>
          <p:nvPr>
            <p:ph type="pic" sz="quarter" idx="15"/>
          </p:nvPr>
        </p:nvPicPr>
        <p:blipFill>
          <a:blip r:embed="rId3"/>
          <a:srcRect l="20027" r="20027"/>
          <a:stretch>
            <a:fillRect/>
          </a:stretch>
        </p:blipFill>
        <p:spPr>
          <a:xfrm>
            <a:off x="258555" y="1577231"/>
            <a:ext cx="3931829" cy="4898535"/>
          </a:xfrm>
        </p:spPr>
      </p:pic>
      <p:sp>
        <p:nvSpPr>
          <p:cNvPr id="5" name="Slide Number Placeholder 4">
            <a:extLst>
              <a:ext uri="{FF2B5EF4-FFF2-40B4-BE49-F238E27FC236}">
                <a16:creationId xmlns:a16="http://schemas.microsoft.com/office/drawing/2014/main" id="{0395491A-869C-2CE2-5536-CB58D44D2811}"/>
              </a:ext>
            </a:extLst>
          </p:cNvPr>
          <p:cNvSpPr>
            <a:spLocks noGrp="1"/>
          </p:cNvSpPr>
          <p:nvPr>
            <p:ph type="sldNum" sz="quarter" idx="4"/>
          </p:nvPr>
        </p:nvSpPr>
        <p:spPr/>
        <p:txBody>
          <a:bodyPr/>
          <a:lstStyle/>
          <a:p>
            <a:fld id="{EA87306C-81BA-4795-A5CA-9392456A8C1E}" type="slidenum">
              <a:rPr lang="en-US" smtClean="0"/>
              <a:pPr/>
              <a:t>9</a:t>
            </a:fld>
            <a:endParaRPr lang="en-US" dirty="0"/>
          </a:p>
        </p:txBody>
      </p:sp>
      <p:pic>
        <p:nvPicPr>
          <p:cNvPr id="10" name="Picture 9" descr="A group of graphs with different colored bars">
            <a:extLst>
              <a:ext uri="{FF2B5EF4-FFF2-40B4-BE49-F238E27FC236}">
                <a16:creationId xmlns:a16="http://schemas.microsoft.com/office/drawing/2014/main" id="{3FF4A997-DC46-5B35-E591-B3D68140A19F}"/>
              </a:ext>
            </a:extLst>
          </p:cNvPr>
          <p:cNvPicPr>
            <a:picLocks noChangeAspect="1"/>
          </p:cNvPicPr>
          <p:nvPr/>
        </p:nvPicPr>
        <p:blipFill>
          <a:blip r:embed="rId4"/>
          <a:stretch>
            <a:fillRect/>
          </a:stretch>
        </p:blipFill>
        <p:spPr>
          <a:xfrm>
            <a:off x="4541366" y="2015526"/>
            <a:ext cx="7163416" cy="4460240"/>
          </a:xfrm>
          <a:prstGeom prst="rect">
            <a:avLst/>
          </a:prstGeom>
        </p:spPr>
      </p:pic>
      <p:pic>
        <p:nvPicPr>
          <p:cNvPr id="11" name="Picture 10" descr="Blue text on a black background">
            <a:extLst>
              <a:ext uri="{FF2B5EF4-FFF2-40B4-BE49-F238E27FC236}">
                <a16:creationId xmlns:a16="http://schemas.microsoft.com/office/drawing/2014/main" id="{D5B094D3-236C-912D-011A-D20F0F670D30}"/>
              </a:ext>
            </a:extLst>
          </p:cNvPr>
          <p:cNvPicPr>
            <a:picLocks noChangeAspect="1"/>
          </p:cNvPicPr>
          <p:nvPr/>
        </p:nvPicPr>
        <p:blipFill>
          <a:blip r:embed="rId5">
            <a:extLst>
              <a:ext uri="{837473B0-CC2E-450A-ABE3-18F120FF3D39}">
                <a1611:picAttrSrcUrl xmlns:a1611="http://schemas.microsoft.com/office/drawing/2016/11/main" r:id="rId6"/>
              </a:ext>
            </a:extLst>
          </a:blip>
          <a:srcRect l="-14633" t="-8612" r="-14146" b="-21947"/>
          <a:stretch>
            <a:fillRect/>
          </a:stretch>
        </p:blipFill>
        <p:spPr>
          <a:xfrm>
            <a:off x="9112827" y="181841"/>
            <a:ext cx="2743200" cy="125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5845067C-714C-8824-C1FE-6688D489BCF9}"/>
              </a:ext>
            </a:extLst>
          </p:cNvPr>
          <p:cNvSpPr txBox="1"/>
          <p:nvPr/>
        </p:nvSpPr>
        <p:spPr>
          <a:xfrm>
            <a:off x="3515360" y="218707"/>
            <a:ext cx="5972694" cy="584775"/>
          </a:xfrm>
          <a:prstGeom prst="rect">
            <a:avLst/>
          </a:prstGeom>
          <a:noFill/>
        </p:spPr>
        <p:txBody>
          <a:bodyPr wrap="square" rtlCol="0">
            <a:spAutoFit/>
          </a:bodyPr>
          <a:lstStyle/>
          <a:p>
            <a:r>
              <a:rPr lang="en-US" sz="3200" b="1" dirty="0">
                <a:solidFill>
                  <a:schemeClr val="bg1"/>
                </a:solidFill>
                <a:latin typeface="Century Gothic" panose="020B0502020202020204" pitchFamily="34" charset="0"/>
              </a:rPr>
              <a:t>Diagrams Continued….</a:t>
            </a:r>
          </a:p>
        </p:txBody>
      </p:sp>
    </p:spTree>
    <p:extLst>
      <p:ext uri="{BB962C8B-B14F-4D97-AF65-F5344CB8AC3E}">
        <p14:creationId xmlns:p14="http://schemas.microsoft.com/office/powerpoint/2010/main" val="131594468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175_Win32_SL_V6" id="{2596AF0E-92BF-4F5A-A2A1-B1C9D33CD0CE}" vid="{0709752F-9199-467A-B305-5274ECB683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4F945D1-7FC5-4CD4-9BD5-288700C8B09A}">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19A644-6410-4EC7-894C-877E70305DF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9424615-5FE5-4F43-AE24-3BC9A0532687}">
  <ds:schemaRefs>
    <ds:schemaRef ds:uri="http://schemas.microsoft.com/sharepoint/v3/contenttype/forms"/>
  </ds:schemaRefs>
</ds:datastoreItem>
</file>

<file path=customXml/itemProps3.xml><?xml version="1.0" encoding="utf-8"?>
<ds:datastoreItem xmlns:ds="http://schemas.openxmlformats.org/officeDocument/2006/customXml" ds:itemID="{15AD180A-D253-4F84-BD24-8EE736E655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{3569EC26-E531-4778-95C6-7F05EDC43E1C}tf16411175_win32</Template>
  <TotalTime>1073</TotalTime>
  <Words>1078</Words>
  <Application>Microsoft Office PowerPoint</Application>
  <PresentationFormat>Widescreen</PresentationFormat>
  <Paragraphs>171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Tenorite </vt:lpstr>
      <vt:lpstr>Tenorite Bold</vt:lpstr>
      <vt:lpstr>Custom</vt:lpstr>
      <vt:lpstr>OneAgroBharat Crop Yield Prediction using ML &amp; Cloud Deployment</vt:lpstr>
      <vt:lpstr>AGENDA</vt:lpstr>
      <vt:lpstr>Introduction</vt:lpstr>
      <vt:lpstr>Unpredictable crop yields due to changing climate patterns, inconsistent rainfall, soil degradation, and unmonitored pesticide usage pose a major challenge to global agriculture.  Traditional methods of yield forecasting often lack accuracy, are region-specific, and fail to adapt to rapidly changing environmental conditions.  Farmers and policymakers struggle to make timely, informed decisions due to the lack of accessible, real-time, and data-driven tools.  There is a growing need for a scalable, intelligent system that can analyze historical agricultural data and environmental factors to accurately predict crop yields.</vt:lpstr>
      <vt:lpstr>The dataset was sourced from Kaggle, containing global agricultural and climate data. It includes information from over 100 countries across multiple years and various crops.  Key features include: Crop yield (target) Rainfall, temperature, pesticide usage Area, crop type, country, and year  The dataset was cleaned, outliers removed, and features encoded and scaled for model training.</vt:lpstr>
      <vt:lpstr> DATASET OVERVIEW   </vt:lpstr>
      <vt:lpstr>Exploratory data analysis (EDA) Exploratory Data Analysis was performed to understand feature distributions, detect anomalies, and uncover hidden patterns in the data.  We used boxplots, histograms, scatterplots, and a correlation heatmap to visualize relationships between variables like rainfall, temperature, pesticide usage, and crop yield.  Outliers were detected—especially in rainfall and pesticide usage—and were handled using the interquartile range (IQR) method to prevent skewed model learning.</vt:lpstr>
      <vt:lpstr>PowerPoint Presentation</vt:lpstr>
      <vt:lpstr>PowerPoint Presentation</vt:lpstr>
      <vt:lpstr>Data Preprocessing</vt:lpstr>
      <vt:lpstr>Model Evaluation &amp; Results</vt:lpstr>
      <vt:lpstr>ANALYTICAL DASHBOARD</vt:lpstr>
      <vt:lpstr>PowerPoint Presentation</vt:lpstr>
      <vt:lpstr>API &amp; Cloud Deployment</vt:lpstr>
      <vt:lpstr>FRONTEND USING PYTHON + FLASK API + HTML + CSS</vt:lpstr>
      <vt:lpstr>PowerPoint Presentation</vt:lpstr>
      <vt:lpstr>PowerPoint Presentation</vt:lpstr>
      <vt:lpstr>Future Scope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Aaradhy Vijaywat</dc:creator>
  <cp:lastModifiedBy>Aaradhy Vijaywat</cp:lastModifiedBy>
  <cp:revision>26</cp:revision>
  <dcterms:created xsi:type="dcterms:W3CDTF">2025-08-03T16:28:46Z</dcterms:created>
  <dcterms:modified xsi:type="dcterms:W3CDTF">2025-08-05T17:22:46Z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